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1" r:id="rId7"/>
    <p:sldId id="266" r:id="rId8"/>
    <p:sldId id="268" r:id="rId9"/>
    <p:sldId id="269" r:id="rId10"/>
    <p:sldId id="267" r:id="rId11"/>
    <p:sldId id="270" r:id="rId12"/>
    <p:sldId id="262" r:id="rId13"/>
    <p:sldId id="264" r:id="rId14"/>
    <p:sldId id="271" r:id="rId15"/>
    <p:sldId id="263" r:id="rId16"/>
    <p:sldId id="265" r:id="rId1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0436" autoAdjust="0"/>
  </p:normalViewPr>
  <p:slideViewPr>
    <p:cSldViewPr>
      <p:cViewPr varScale="1">
        <p:scale>
          <a:sx n="40" d="100"/>
          <a:sy n="40" d="100"/>
        </p:scale>
        <p:origin x="2040"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564BF8-19E0-465B-ABAB-36EAA2B8F1DF}" type="datetimeFigureOut">
              <a:rPr lang="nl-NL" smtClean="0"/>
              <a:t>9-2-2022</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1A5090-96D4-4407-ADBD-9B7A54090F7C}" type="slidenum">
              <a:rPr lang="nl-NL" smtClean="0"/>
              <a:t>‹nr.›</a:t>
            </a:fld>
            <a:endParaRPr lang="nl-NL"/>
          </a:p>
        </p:txBody>
      </p:sp>
    </p:spTree>
    <p:extLst>
      <p:ext uri="{BB962C8B-B14F-4D97-AF65-F5344CB8AC3E}">
        <p14:creationId xmlns:p14="http://schemas.microsoft.com/office/powerpoint/2010/main" val="4285779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Functieverlies wil zeggen: </a:t>
            </a:r>
          </a:p>
          <a:p>
            <a:r>
              <a:rPr lang="nl-NL" dirty="0"/>
              <a:t>“verlies</a:t>
            </a:r>
            <a:r>
              <a:rPr lang="nl-NL" baseline="0" dirty="0"/>
              <a:t> van zelfstandigheid op het gebied van essentiële dagelijkse bezigheden. Bv wassen, aankleden, lopen, eten verzorgen etc.”</a:t>
            </a:r>
          </a:p>
          <a:p>
            <a:r>
              <a:rPr lang="nl-NL" baseline="0" dirty="0"/>
              <a:t>Dit functieverlies leidt tot verlies van zelfstandigheid , zelfredzaamheid en autonomie (zelf beslissingen kunnen nemen/ invloed uitoefenen)</a:t>
            </a:r>
          </a:p>
          <a:p>
            <a:r>
              <a:rPr lang="nl-NL" baseline="0" dirty="0"/>
              <a:t>Functieverlies kan zelfs leiden tot een verhoogde kans op sterfte</a:t>
            </a:r>
          </a:p>
          <a:p>
            <a:r>
              <a:rPr lang="nl-NL" baseline="0" dirty="0"/>
              <a:t>Eenmaal verloren functies zijn nauwelijks te herstellen.</a:t>
            </a:r>
          </a:p>
          <a:p>
            <a:r>
              <a:rPr lang="nl-NL" baseline="0" dirty="0"/>
              <a:t>Daarnaast vermindert gevoel van kwaliteit van leven </a:t>
            </a:r>
            <a:endParaRPr lang="nl-NL" dirty="0"/>
          </a:p>
        </p:txBody>
      </p:sp>
      <p:sp>
        <p:nvSpPr>
          <p:cNvPr id="4" name="Tijdelijke aanduiding voor dianummer 3"/>
          <p:cNvSpPr>
            <a:spLocks noGrp="1"/>
          </p:cNvSpPr>
          <p:nvPr>
            <p:ph type="sldNum" sz="quarter" idx="10"/>
          </p:nvPr>
        </p:nvSpPr>
        <p:spPr/>
        <p:txBody>
          <a:bodyPr/>
          <a:lstStyle/>
          <a:p>
            <a:fld id="{AE1A5090-96D4-4407-ADBD-9B7A54090F7C}" type="slidenum">
              <a:rPr lang="nl-NL" smtClean="0"/>
              <a:t>4</a:t>
            </a:fld>
            <a:endParaRPr lang="nl-NL"/>
          </a:p>
        </p:txBody>
      </p:sp>
    </p:spTree>
    <p:extLst>
      <p:ext uri="{BB962C8B-B14F-4D97-AF65-F5344CB8AC3E}">
        <p14:creationId xmlns:p14="http://schemas.microsoft.com/office/powerpoint/2010/main" val="13451803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kern="1200" dirty="0">
                <a:solidFill>
                  <a:schemeClr val="tx1"/>
                </a:solidFill>
                <a:effectLst/>
                <a:latin typeface="+mn-lt"/>
                <a:ea typeface="+mn-ea"/>
                <a:cs typeface="+mn-cs"/>
              </a:rPr>
              <a:t>Kwaliteit van leven </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Kwaliteit van leven is voor iedereen anders. Maar voor iedereen geldt dat autonomie en eigen regie bijdragen aan kwaliteit van leven. Als een arts of verpleegkundige hierover met de patiënt in gesprek gaat, kan dat richtinggevend zijn in de keuze voor een behandeling. </a:t>
            </a:r>
          </a:p>
          <a:p>
            <a:endParaRPr lang="nl-NL" dirty="0"/>
          </a:p>
          <a:p>
            <a:r>
              <a:rPr lang="nl-NL" sz="1200" b="1" kern="1200" dirty="0">
                <a:solidFill>
                  <a:schemeClr val="tx1"/>
                </a:solidFill>
                <a:effectLst/>
                <a:latin typeface="+mn-lt"/>
                <a:ea typeface="+mn-ea"/>
                <a:cs typeface="+mn-cs"/>
              </a:rPr>
              <a:t>Vier principes van zorgvuldig handelen</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Zorgvuldig handelen kun je bespreken op basis van de vier principes: </a:t>
            </a:r>
          </a:p>
          <a:p>
            <a:pPr lvl="0"/>
            <a:r>
              <a:rPr lang="nl-NL" sz="1200" kern="1200" dirty="0">
                <a:solidFill>
                  <a:schemeClr val="tx1"/>
                </a:solidFill>
                <a:effectLst/>
                <a:latin typeface="+mn-lt"/>
                <a:ea typeface="+mn-ea"/>
                <a:cs typeface="+mn-cs"/>
              </a:rPr>
              <a:t>respect voor autonomie</a:t>
            </a:r>
          </a:p>
          <a:p>
            <a:pPr lvl="0"/>
            <a:r>
              <a:rPr lang="nl-NL" sz="1200" kern="1200" dirty="0">
                <a:solidFill>
                  <a:schemeClr val="tx1"/>
                </a:solidFill>
                <a:effectLst/>
                <a:latin typeface="+mn-lt"/>
                <a:ea typeface="+mn-ea"/>
                <a:cs typeface="+mn-cs"/>
              </a:rPr>
              <a:t>- niet schaden</a:t>
            </a:r>
          </a:p>
          <a:p>
            <a:pPr lvl="0"/>
            <a:r>
              <a:rPr lang="nl-NL" sz="1200" kern="1200" dirty="0">
                <a:solidFill>
                  <a:schemeClr val="tx1"/>
                </a:solidFill>
                <a:effectLst/>
                <a:latin typeface="+mn-lt"/>
                <a:ea typeface="+mn-ea"/>
                <a:cs typeface="+mn-cs"/>
              </a:rPr>
              <a:t>- weldoen </a:t>
            </a:r>
          </a:p>
          <a:p>
            <a:pPr lvl="0"/>
            <a:r>
              <a:rPr lang="nl-NL" sz="1200" kern="1200" dirty="0">
                <a:solidFill>
                  <a:schemeClr val="tx1"/>
                </a:solidFill>
                <a:effectLst/>
                <a:latin typeface="+mn-lt"/>
                <a:ea typeface="+mn-ea"/>
                <a:cs typeface="+mn-cs"/>
              </a:rPr>
              <a:t>- rechtvaardigheid </a:t>
            </a:r>
          </a:p>
          <a:p>
            <a:r>
              <a:rPr lang="nl-NL" sz="1200" kern="1200" dirty="0">
                <a:solidFill>
                  <a:schemeClr val="tx1"/>
                </a:solidFill>
                <a:effectLst/>
                <a:latin typeface="+mn-lt"/>
                <a:ea typeface="+mn-ea"/>
                <a:cs typeface="+mn-cs"/>
              </a:rPr>
              <a:t>In de praktijk blijkt dat toepassing van deze principes soms leidt tot dilemma’s. </a:t>
            </a:r>
          </a:p>
          <a:p>
            <a:r>
              <a:rPr lang="nl-NL" sz="1200" kern="1200" dirty="0">
                <a:solidFill>
                  <a:schemeClr val="tx1"/>
                </a:solidFill>
                <a:effectLst/>
                <a:latin typeface="+mn-lt"/>
                <a:ea typeface="+mn-ea"/>
                <a:cs typeface="+mn-cs"/>
              </a:rPr>
              <a:t>Je moet bij behandelingen een afweging maken: liever meer toekomstperspectief of liever meer kwaliteit van leven? </a:t>
            </a:r>
          </a:p>
          <a:p>
            <a:r>
              <a:rPr lang="nl-NL" sz="1200" kern="1200" dirty="0">
                <a:solidFill>
                  <a:schemeClr val="tx1"/>
                </a:solidFill>
                <a:effectLst/>
                <a:latin typeface="+mn-lt"/>
                <a:ea typeface="+mn-ea"/>
                <a:cs typeface="+mn-cs"/>
              </a:rPr>
              <a:t>Zorgprofessionals kunnen een andere visie op het belang van de zorgvrager hebben dan de zorgvrager zelf. </a:t>
            </a:r>
          </a:p>
          <a:p>
            <a:r>
              <a:rPr lang="nl-NL" sz="1200" kern="1200" dirty="0">
                <a:solidFill>
                  <a:schemeClr val="tx1"/>
                </a:solidFill>
                <a:effectLst/>
                <a:latin typeface="+mn-lt"/>
                <a:ea typeface="+mn-ea"/>
                <a:cs typeface="+mn-cs"/>
              </a:rPr>
              <a:t>Deze afweging kun je alleen maken in een dialoog met de zorgvrager en zijn/haar familie, respect voor autonomie staat daarin voorop.</a:t>
            </a:r>
          </a:p>
          <a:p>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Er bestaan methoden die kunnen ondersteunen bij het voeren van gesprekken. </a:t>
            </a:r>
          </a:p>
          <a:p>
            <a:r>
              <a:rPr lang="nl-NL" sz="1200" kern="1200" dirty="0">
                <a:solidFill>
                  <a:schemeClr val="tx1"/>
                </a:solidFill>
                <a:effectLst/>
                <a:latin typeface="+mn-lt"/>
                <a:ea typeface="+mn-ea"/>
                <a:cs typeface="+mn-cs"/>
              </a:rPr>
              <a:t>Dit zijn shared </a:t>
            </a:r>
            <a:r>
              <a:rPr lang="nl-NL" sz="1200" kern="1200" dirty="0" err="1">
                <a:solidFill>
                  <a:schemeClr val="tx1"/>
                </a:solidFill>
                <a:effectLst/>
                <a:latin typeface="+mn-lt"/>
                <a:ea typeface="+mn-ea"/>
                <a:cs typeface="+mn-cs"/>
              </a:rPr>
              <a:t>decision</a:t>
            </a:r>
            <a:r>
              <a:rPr lang="nl-NL" sz="1200" kern="1200" dirty="0">
                <a:solidFill>
                  <a:schemeClr val="tx1"/>
                </a:solidFill>
                <a:effectLst/>
                <a:latin typeface="+mn-lt"/>
                <a:ea typeface="+mn-ea"/>
                <a:cs typeface="+mn-cs"/>
              </a:rPr>
              <a:t>-making (of: gedeelde besluitvorming) en advance care planning.</a:t>
            </a:r>
          </a:p>
          <a:p>
            <a:r>
              <a:rPr lang="nl-NL" sz="1200" b="1" kern="1200" dirty="0">
                <a:solidFill>
                  <a:schemeClr val="tx1"/>
                </a:solidFill>
                <a:effectLst/>
                <a:latin typeface="+mn-lt"/>
                <a:ea typeface="+mn-ea"/>
                <a:cs typeface="+mn-cs"/>
              </a:rPr>
              <a:t>Shared </a:t>
            </a:r>
            <a:r>
              <a:rPr lang="nl-NL" sz="1200" b="1" kern="1200" dirty="0" err="1">
                <a:solidFill>
                  <a:schemeClr val="tx1"/>
                </a:solidFill>
                <a:effectLst/>
                <a:latin typeface="+mn-lt"/>
                <a:ea typeface="+mn-ea"/>
                <a:cs typeface="+mn-cs"/>
              </a:rPr>
              <a:t>decision</a:t>
            </a:r>
            <a:r>
              <a:rPr lang="nl-NL" sz="1200" b="1" kern="1200" dirty="0">
                <a:solidFill>
                  <a:schemeClr val="tx1"/>
                </a:solidFill>
                <a:effectLst/>
                <a:latin typeface="+mn-lt"/>
                <a:ea typeface="+mn-ea"/>
                <a:cs typeface="+mn-cs"/>
              </a:rPr>
              <a:t>-making</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Gedeelde besluitvorming houdt in dat verpleegkundige en patiënt gezamenlijk beslissingen nemen. Ze beslissen samen over gezondheids- en behandeldoelen en de te ondernemen acties. Dit doen ze op basis van wetenschappelijke, professionele kennis van de verpleegkundige en ervaringskennis en de waarden en wensen van de patiënt. </a:t>
            </a:r>
          </a:p>
          <a:p>
            <a:r>
              <a:rPr lang="nl-NL" sz="1200" b="1" kern="1200" dirty="0">
                <a:solidFill>
                  <a:schemeClr val="tx1"/>
                </a:solidFill>
                <a:effectLst/>
                <a:latin typeface="+mn-lt"/>
                <a:ea typeface="+mn-ea"/>
                <a:cs typeface="+mn-cs"/>
              </a:rPr>
              <a:t>Advance care planning (ACP)</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Advance care planning draagt bij aan het zorgvuldig afwegen van behandelingen. In het ACP-proces bespreekt een patiënt op vrijwillige basis met de behandelend arts zijn wensen voor (levensverlengend) medisch handelen. Die bespreking kan meerdere keren plaatsvinden. De wensen kunnen in het ECD en/of een wilsverklaring worden opgenomen.</a:t>
            </a:r>
          </a:p>
          <a:p>
            <a:r>
              <a:rPr lang="nl-NL" sz="1200" kern="1200" dirty="0">
                <a:solidFill>
                  <a:schemeClr val="tx1"/>
                </a:solidFill>
                <a:effectLst/>
                <a:latin typeface="+mn-lt"/>
                <a:ea typeface="+mn-ea"/>
                <a:cs typeface="+mn-cs"/>
              </a:rPr>
              <a:t> </a:t>
            </a:r>
          </a:p>
          <a:p>
            <a:r>
              <a:rPr lang="nl-NL" sz="1200" kern="1200" dirty="0">
                <a:solidFill>
                  <a:schemeClr val="tx1"/>
                </a:solidFill>
                <a:effectLst/>
                <a:latin typeface="+mn-lt"/>
                <a:ea typeface="+mn-ea"/>
                <a:cs typeface="+mn-cs"/>
              </a:rPr>
              <a:t>Ouderen hebben een grote kans op blijvende neurologische schade na een reanimatie. Ook zijn de overlevingskansen gering. </a:t>
            </a:r>
          </a:p>
          <a:p>
            <a:r>
              <a:rPr lang="nl-NL" sz="1200" b="1" kern="1200" dirty="0">
                <a:solidFill>
                  <a:schemeClr val="tx1"/>
                </a:solidFill>
                <a:effectLst/>
                <a:latin typeface="+mn-lt"/>
                <a:ea typeface="+mn-ea"/>
                <a:cs typeface="+mn-cs"/>
              </a:rPr>
              <a:t>Richtlijn ‘Anticiperende besluitvorming over reanimatie bij kwetsbare ouderen’</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In deze richtlijn staat het volgende. Met Advance Care Planning kun je tijdig afspraken maken over al dan niet reanimeren. Als verpleegkundige kun je vragen signaleren over reanimatie en deze doorgeven aan de arts. Daarnaast kun je bij voldoende deskundigheid een rol spelen bij de gespreksvoering. De arts blijft echter eindverantwoordelijk voor de besluitvorming. Alle zorgprofessionals moeten een individueel niet-reanimatiebesluit opvolgen. </a:t>
            </a:r>
          </a:p>
          <a:p>
            <a:endParaRPr lang="nl-NL" sz="1200" kern="1200" dirty="0">
              <a:solidFill>
                <a:schemeClr val="tx1"/>
              </a:solidFill>
              <a:effectLst/>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AE1A5090-96D4-4407-ADBD-9B7A54090F7C}" type="slidenum">
              <a:rPr lang="nl-NL" smtClean="0"/>
              <a:t>15</a:t>
            </a:fld>
            <a:endParaRPr lang="nl-NL"/>
          </a:p>
        </p:txBody>
      </p:sp>
    </p:spTree>
    <p:extLst>
      <p:ext uri="{BB962C8B-B14F-4D97-AF65-F5344CB8AC3E}">
        <p14:creationId xmlns:p14="http://schemas.microsoft.com/office/powerpoint/2010/main" val="35432072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Tip: bekijk de website van VMS zorg onderdeel kwetsbare ouderen</a:t>
            </a:r>
          </a:p>
        </p:txBody>
      </p:sp>
      <p:sp>
        <p:nvSpPr>
          <p:cNvPr id="4" name="Tijdelijke aanduiding voor dianummer 3"/>
          <p:cNvSpPr>
            <a:spLocks noGrp="1"/>
          </p:cNvSpPr>
          <p:nvPr>
            <p:ph type="sldNum" sz="quarter" idx="10"/>
          </p:nvPr>
        </p:nvSpPr>
        <p:spPr/>
        <p:txBody>
          <a:bodyPr/>
          <a:lstStyle/>
          <a:p>
            <a:fld id="{AE1A5090-96D4-4407-ADBD-9B7A54090F7C}" type="slidenum">
              <a:rPr lang="nl-NL" smtClean="0"/>
              <a:t>5</a:t>
            </a:fld>
            <a:endParaRPr lang="nl-NL"/>
          </a:p>
        </p:txBody>
      </p:sp>
    </p:spTree>
    <p:extLst>
      <p:ext uri="{BB962C8B-B14F-4D97-AF65-F5344CB8AC3E}">
        <p14:creationId xmlns:p14="http://schemas.microsoft.com/office/powerpoint/2010/main" val="671412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Ontwikkelt door Nederlandse vereniging van klinische geriatrie</a:t>
            </a:r>
          </a:p>
          <a:p>
            <a:endParaRPr lang="nl-NL" dirty="0"/>
          </a:p>
          <a:p>
            <a:r>
              <a:rPr lang="nl-NL" sz="1200" b="1" kern="1200" dirty="0">
                <a:solidFill>
                  <a:schemeClr val="tx1"/>
                </a:solidFill>
                <a:effectLst/>
                <a:latin typeface="+mn-lt"/>
                <a:ea typeface="+mn-ea"/>
                <a:cs typeface="+mn-cs"/>
              </a:rPr>
              <a:t>6 beschreven routes in de zorgketen</a:t>
            </a:r>
          </a:p>
          <a:p>
            <a:r>
              <a:rPr lang="nl-NL" sz="1200" b="0" kern="1200" dirty="0">
                <a:solidFill>
                  <a:schemeClr val="tx1"/>
                </a:solidFill>
                <a:effectLst/>
                <a:latin typeface="+mn-lt"/>
                <a:ea typeface="+mn-ea"/>
                <a:cs typeface="+mn-cs"/>
              </a:rPr>
              <a:t>De 6  beschreven routes zijn:</a:t>
            </a:r>
          </a:p>
          <a:p>
            <a:r>
              <a:rPr lang="nl-NL" sz="1200" b="0" kern="1200" dirty="0">
                <a:solidFill>
                  <a:schemeClr val="tx1"/>
                </a:solidFill>
                <a:effectLst/>
                <a:latin typeface="+mn-lt"/>
                <a:ea typeface="+mn-ea"/>
                <a:cs typeface="+mn-cs"/>
              </a:rPr>
              <a:t>- </a:t>
            </a:r>
            <a:r>
              <a:rPr lang="nl-NL" sz="1200" b="0" kern="1200" dirty="0" err="1">
                <a:solidFill>
                  <a:schemeClr val="tx1"/>
                </a:solidFill>
                <a:effectLst/>
                <a:latin typeface="+mn-lt"/>
                <a:ea typeface="+mn-ea"/>
                <a:cs typeface="+mn-cs"/>
              </a:rPr>
              <a:t>Zorgpad</a:t>
            </a:r>
            <a:r>
              <a:rPr lang="nl-NL" sz="1200" b="0" kern="1200" dirty="0">
                <a:solidFill>
                  <a:schemeClr val="tx1"/>
                </a:solidFill>
                <a:effectLst/>
                <a:latin typeface="+mn-lt"/>
                <a:ea typeface="+mn-ea"/>
                <a:cs typeface="+mn-cs"/>
              </a:rPr>
              <a:t> oudere met complexe problematiek in de thuissituatie</a:t>
            </a:r>
          </a:p>
          <a:p>
            <a:r>
              <a:rPr lang="nl-NL" sz="1200" b="0" kern="1200" dirty="0">
                <a:solidFill>
                  <a:schemeClr val="tx1"/>
                </a:solidFill>
                <a:effectLst/>
                <a:latin typeface="+mn-lt"/>
                <a:ea typeface="+mn-ea"/>
                <a:cs typeface="+mn-cs"/>
              </a:rPr>
              <a:t>- </a:t>
            </a:r>
            <a:r>
              <a:rPr lang="nl-NL" sz="1200" b="0" kern="1200" dirty="0" err="1">
                <a:solidFill>
                  <a:schemeClr val="tx1"/>
                </a:solidFill>
                <a:effectLst/>
                <a:latin typeface="+mn-lt"/>
                <a:ea typeface="+mn-ea"/>
                <a:cs typeface="+mn-cs"/>
              </a:rPr>
              <a:t>Zorgpad</a:t>
            </a:r>
            <a:r>
              <a:rPr lang="nl-NL" sz="1200" b="0" kern="1200" dirty="0">
                <a:solidFill>
                  <a:schemeClr val="tx1"/>
                </a:solidFill>
                <a:effectLst/>
                <a:latin typeface="+mn-lt"/>
                <a:ea typeface="+mn-ea"/>
                <a:cs typeface="+mn-cs"/>
              </a:rPr>
              <a:t> kwetsbare oudere met acute onbegrepen verwardheid thuis</a:t>
            </a:r>
          </a:p>
          <a:p>
            <a:r>
              <a:rPr lang="nl-NL" sz="1200" b="0" kern="1200" dirty="0">
                <a:solidFill>
                  <a:schemeClr val="tx1"/>
                </a:solidFill>
                <a:effectLst/>
                <a:latin typeface="+mn-lt"/>
                <a:ea typeface="+mn-ea"/>
                <a:cs typeface="+mn-cs"/>
              </a:rPr>
              <a:t>- </a:t>
            </a:r>
            <a:r>
              <a:rPr lang="nl-NL" sz="1200" b="0" kern="1200" dirty="0" err="1">
                <a:solidFill>
                  <a:schemeClr val="tx1"/>
                </a:solidFill>
                <a:effectLst/>
                <a:latin typeface="+mn-lt"/>
                <a:ea typeface="+mn-ea"/>
                <a:cs typeface="+mn-cs"/>
              </a:rPr>
              <a:t>Zorgpad</a:t>
            </a:r>
            <a:r>
              <a:rPr lang="nl-NL" sz="1200" b="0" kern="1200" dirty="0">
                <a:solidFill>
                  <a:schemeClr val="tx1"/>
                </a:solidFill>
                <a:effectLst/>
                <a:latin typeface="+mn-lt"/>
                <a:ea typeface="+mn-ea"/>
                <a:cs typeface="+mn-cs"/>
              </a:rPr>
              <a:t> kwetsbare oudere naar spoedeisende zorg</a:t>
            </a:r>
          </a:p>
          <a:p>
            <a:r>
              <a:rPr lang="nl-NL" sz="1200" b="0" kern="1200" dirty="0">
                <a:solidFill>
                  <a:schemeClr val="tx1"/>
                </a:solidFill>
                <a:effectLst/>
                <a:latin typeface="+mn-lt"/>
                <a:ea typeface="+mn-ea"/>
                <a:cs typeface="+mn-cs"/>
              </a:rPr>
              <a:t>- </a:t>
            </a:r>
            <a:r>
              <a:rPr lang="nl-NL" sz="1200" b="0" kern="1200" dirty="0" err="1">
                <a:solidFill>
                  <a:schemeClr val="tx1"/>
                </a:solidFill>
                <a:effectLst/>
                <a:latin typeface="+mn-lt"/>
                <a:ea typeface="+mn-ea"/>
                <a:cs typeface="+mn-cs"/>
              </a:rPr>
              <a:t>Zorgpad</a:t>
            </a:r>
            <a:r>
              <a:rPr lang="nl-NL" sz="1200" b="0" kern="1200" dirty="0">
                <a:solidFill>
                  <a:schemeClr val="tx1"/>
                </a:solidFill>
                <a:effectLst/>
                <a:latin typeface="+mn-lt"/>
                <a:ea typeface="+mn-ea"/>
                <a:cs typeface="+mn-cs"/>
              </a:rPr>
              <a:t> kwetsbare oudere naar, in en uit ziekenhuis</a:t>
            </a:r>
          </a:p>
          <a:p>
            <a:r>
              <a:rPr lang="nl-NL" sz="1200" b="0" kern="1200" dirty="0">
                <a:solidFill>
                  <a:schemeClr val="tx1"/>
                </a:solidFill>
                <a:effectLst/>
                <a:latin typeface="+mn-lt"/>
                <a:ea typeface="+mn-ea"/>
                <a:cs typeface="+mn-cs"/>
              </a:rPr>
              <a:t>- </a:t>
            </a:r>
            <a:r>
              <a:rPr lang="nl-NL" sz="1200" b="0" kern="1200" dirty="0" err="1">
                <a:solidFill>
                  <a:schemeClr val="tx1"/>
                </a:solidFill>
                <a:effectLst/>
                <a:latin typeface="+mn-lt"/>
                <a:ea typeface="+mn-ea"/>
                <a:cs typeface="+mn-cs"/>
              </a:rPr>
              <a:t>Zorgpad</a:t>
            </a:r>
            <a:r>
              <a:rPr lang="nl-NL" sz="1200" b="0" kern="1200" dirty="0">
                <a:solidFill>
                  <a:schemeClr val="tx1"/>
                </a:solidFill>
                <a:effectLst/>
                <a:latin typeface="+mn-lt"/>
                <a:ea typeface="+mn-ea"/>
                <a:cs typeface="+mn-cs"/>
              </a:rPr>
              <a:t> kwetsbare oudere naar, in en uit psychiatrisch ziekenhuis of afdeling</a:t>
            </a:r>
          </a:p>
          <a:p>
            <a:r>
              <a:rPr lang="nl-NL" sz="1200" b="0" kern="1200" dirty="0">
                <a:solidFill>
                  <a:schemeClr val="tx1"/>
                </a:solidFill>
                <a:effectLst/>
                <a:latin typeface="+mn-lt"/>
                <a:ea typeface="+mn-ea"/>
                <a:cs typeface="+mn-cs"/>
              </a:rPr>
              <a:t>- </a:t>
            </a:r>
            <a:r>
              <a:rPr lang="nl-NL" sz="1200" b="0" kern="1200" dirty="0" err="1">
                <a:solidFill>
                  <a:schemeClr val="tx1"/>
                </a:solidFill>
                <a:effectLst/>
                <a:latin typeface="+mn-lt"/>
                <a:ea typeface="+mn-ea"/>
                <a:cs typeface="+mn-cs"/>
              </a:rPr>
              <a:t>Zorgpad</a:t>
            </a:r>
            <a:r>
              <a:rPr lang="nl-NL" sz="1200" b="0" kern="1200" dirty="0">
                <a:solidFill>
                  <a:schemeClr val="tx1"/>
                </a:solidFill>
                <a:effectLst/>
                <a:latin typeface="+mn-lt"/>
                <a:ea typeface="+mn-ea"/>
                <a:cs typeface="+mn-cs"/>
              </a:rPr>
              <a:t> kwetsbare oudere naar, in en vanuit instelling voor tijdelijk en chronisch verblijf</a:t>
            </a:r>
          </a:p>
          <a:p>
            <a:endParaRPr lang="nl-NL" sz="1200" b="1" kern="1200" dirty="0">
              <a:solidFill>
                <a:schemeClr val="tx1"/>
              </a:solidFill>
              <a:effectLst/>
              <a:latin typeface="+mn-lt"/>
              <a:ea typeface="+mn-ea"/>
              <a:cs typeface="+mn-cs"/>
            </a:endParaRPr>
          </a:p>
          <a:p>
            <a:r>
              <a:rPr lang="nl-NL" sz="1200" b="1" kern="1200" dirty="0">
                <a:solidFill>
                  <a:schemeClr val="tx1"/>
                </a:solidFill>
                <a:effectLst/>
                <a:latin typeface="+mn-lt"/>
                <a:ea typeface="+mn-ea"/>
                <a:cs typeface="+mn-cs"/>
              </a:rPr>
              <a:t>Stappen in zorgproces beschreven</a:t>
            </a:r>
          </a:p>
          <a:p>
            <a:r>
              <a:rPr lang="nl-NL" sz="1200" b="0" kern="1200" dirty="0">
                <a:solidFill>
                  <a:schemeClr val="tx1"/>
                </a:solidFill>
                <a:effectLst/>
                <a:latin typeface="+mn-lt"/>
                <a:ea typeface="+mn-ea"/>
                <a:cs typeface="+mn-cs"/>
              </a:rPr>
              <a:t>Van elke stap wordt beschreven </a:t>
            </a:r>
          </a:p>
          <a:p>
            <a:r>
              <a:rPr lang="nl-NL" sz="1200" b="0" kern="1200" dirty="0">
                <a:solidFill>
                  <a:schemeClr val="tx1"/>
                </a:solidFill>
                <a:effectLst/>
                <a:latin typeface="+mn-lt"/>
                <a:ea typeface="+mn-ea"/>
                <a:cs typeface="+mn-cs"/>
              </a:rPr>
              <a:t>welke actie nodig is, </a:t>
            </a:r>
          </a:p>
          <a:p>
            <a:r>
              <a:rPr lang="nl-NL" sz="1200" b="0" kern="1200" dirty="0">
                <a:solidFill>
                  <a:schemeClr val="tx1"/>
                </a:solidFill>
                <a:effectLst/>
                <a:latin typeface="+mn-lt"/>
                <a:ea typeface="+mn-ea"/>
                <a:cs typeface="+mn-cs"/>
              </a:rPr>
              <a:t>welke hulpverleners betrokken zijn, </a:t>
            </a:r>
          </a:p>
          <a:p>
            <a:r>
              <a:rPr lang="nl-NL" sz="1200" b="0" kern="1200" dirty="0">
                <a:solidFill>
                  <a:schemeClr val="tx1"/>
                </a:solidFill>
                <a:effectLst/>
                <a:latin typeface="+mn-lt"/>
                <a:ea typeface="+mn-ea"/>
                <a:cs typeface="+mn-cs"/>
              </a:rPr>
              <a:t>wat de speciale aandachtspunten zijn en </a:t>
            </a:r>
          </a:p>
          <a:p>
            <a:r>
              <a:rPr lang="nl-NL" sz="1200" b="0" kern="1200" dirty="0">
                <a:solidFill>
                  <a:schemeClr val="tx1"/>
                </a:solidFill>
                <a:effectLst/>
                <a:latin typeface="+mn-lt"/>
                <a:ea typeface="+mn-ea"/>
                <a:cs typeface="+mn-cs"/>
              </a:rPr>
              <a:t>welke instrumenten de hulpverlener kan inzetten. </a:t>
            </a:r>
          </a:p>
          <a:p>
            <a:r>
              <a:rPr lang="nl-NL" sz="1200" b="0" kern="1200" dirty="0">
                <a:solidFill>
                  <a:schemeClr val="tx1"/>
                </a:solidFill>
                <a:effectLst/>
                <a:latin typeface="+mn-lt"/>
                <a:ea typeface="+mn-ea"/>
                <a:cs typeface="+mn-cs"/>
              </a:rPr>
              <a:t>Tijdens het zorgproces kan het zo zijn dat er een overgang plaatsvindt van het ene naar het andere </a:t>
            </a:r>
            <a:r>
              <a:rPr lang="nl-NL" sz="1200" b="0" kern="1200" dirty="0" err="1">
                <a:solidFill>
                  <a:schemeClr val="tx1"/>
                </a:solidFill>
                <a:effectLst/>
                <a:latin typeface="+mn-lt"/>
                <a:ea typeface="+mn-ea"/>
                <a:cs typeface="+mn-cs"/>
              </a:rPr>
              <a:t>zorgpad</a:t>
            </a:r>
            <a:r>
              <a:rPr lang="nl-NL" sz="1200" b="0" kern="1200" dirty="0">
                <a:solidFill>
                  <a:schemeClr val="tx1"/>
                </a:solidFill>
                <a:effectLst/>
                <a:latin typeface="+mn-lt"/>
                <a:ea typeface="+mn-ea"/>
                <a:cs typeface="+mn-cs"/>
              </a:rPr>
              <a:t>. </a:t>
            </a:r>
          </a:p>
          <a:p>
            <a:r>
              <a:rPr lang="nl-NL" sz="1200" b="0" kern="1200" dirty="0">
                <a:solidFill>
                  <a:schemeClr val="tx1"/>
                </a:solidFill>
                <a:effectLst/>
                <a:latin typeface="+mn-lt"/>
                <a:ea typeface="+mn-ea"/>
                <a:cs typeface="+mn-cs"/>
              </a:rPr>
              <a:t>In bijgaand schema zijn de opties en overstapmomenten weergegeven. </a:t>
            </a:r>
          </a:p>
          <a:p>
            <a:r>
              <a:rPr lang="nl-NL" sz="1200" b="0" kern="1200" dirty="0">
                <a:solidFill>
                  <a:schemeClr val="tx1"/>
                </a:solidFill>
                <a:effectLst/>
                <a:latin typeface="+mn-lt"/>
                <a:ea typeface="+mn-ea"/>
                <a:cs typeface="+mn-cs"/>
              </a:rPr>
              <a:t>De</a:t>
            </a:r>
          </a:p>
          <a:p>
            <a:endParaRPr lang="nl-NL" sz="1200" b="0" kern="1200" dirty="0">
              <a:solidFill>
                <a:schemeClr val="tx1"/>
              </a:solidFill>
              <a:effectLst/>
              <a:latin typeface="+mn-lt"/>
              <a:ea typeface="+mn-ea"/>
              <a:cs typeface="+mn-cs"/>
            </a:endParaRPr>
          </a:p>
          <a:p>
            <a:r>
              <a:rPr lang="nl-NL" sz="1200" b="1" kern="1200" dirty="0">
                <a:solidFill>
                  <a:schemeClr val="tx1"/>
                </a:solidFill>
                <a:effectLst/>
                <a:latin typeface="+mn-lt"/>
                <a:ea typeface="+mn-ea"/>
                <a:cs typeface="+mn-cs"/>
              </a:rPr>
              <a:t>Goede afstemming en overdracht </a:t>
            </a:r>
          </a:p>
          <a:p>
            <a:r>
              <a:rPr lang="nl-NL" sz="1200" b="0" kern="1200" dirty="0">
                <a:solidFill>
                  <a:schemeClr val="tx1"/>
                </a:solidFill>
                <a:effectLst/>
                <a:latin typeface="+mn-lt"/>
                <a:ea typeface="+mn-ea"/>
                <a:cs typeface="+mn-cs"/>
              </a:rPr>
              <a:t>De doelen die de samenwerkende partijen met het </a:t>
            </a:r>
            <a:r>
              <a:rPr lang="nl-NL" sz="1200" b="0" kern="1200" dirty="0" err="1">
                <a:solidFill>
                  <a:schemeClr val="tx1"/>
                </a:solidFill>
                <a:effectLst/>
                <a:latin typeface="+mn-lt"/>
                <a:ea typeface="+mn-ea"/>
                <a:cs typeface="+mn-cs"/>
              </a:rPr>
              <a:t>zorgpad</a:t>
            </a:r>
            <a:r>
              <a:rPr lang="nl-NL" sz="1200" b="0" kern="1200" dirty="0">
                <a:solidFill>
                  <a:schemeClr val="tx1"/>
                </a:solidFill>
                <a:effectLst/>
                <a:latin typeface="+mn-lt"/>
                <a:ea typeface="+mn-ea"/>
                <a:cs typeface="+mn-cs"/>
              </a:rPr>
              <a:t> willen bereiken zijn:</a:t>
            </a:r>
          </a:p>
          <a:p>
            <a:r>
              <a:rPr lang="nl-NL" sz="1200" b="0" kern="1200" dirty="0">
                <a:solidFill>
                  <a:schemeClr val="tx1"/>
                </a:solidFill>
                <a:effectLst/>
                <a:latin typeface="+mn-lt"/>
                <a:ea typeface="+mn-ea"/>
                <a:cs typeface="+mn-cs"/>
              </a:rPr>
              <a:t>- continuïteit van zorg in de keten</a:t>
            </a:r>
          </a:p>
          <a:p>
            <a:r>
              <a:rPr lang="nl-NL" sz="1200" b="0" kern="1200" dirty="0">
                <a:solidFill>
                  <a:schemeClr val="tx1"/>
                </a:solidFill>
                <a:effectLst/>
                <a:latin typeface="+mn-lt"/>
                <a:ea typeface="+mn-ea"/>
                <a:cs typeface="+mn-cs"/>
              </a:rPr>
              <a:t>- passende zorg naar de wens van cliënt en mantelzorger, binnen de mogelijkheden, op de gewenste en meest geschikte plaats</a:t>
            </a:r>
          </a:p>
          <a:p>
            <a:r>
              <a:rPr lang="nl-NL" sz="1200" b="0" kern="1200" dirty="0">
                <a:solidFill>
                  <a:schemeClr val="tx1"/>
                </a:solidFill>
                <a:effectLst/>
                <a:latin typeface="+mn-lt"/>
                <a:ea typeface="+mn-ea"/>
                <a:cs typeface="+mn-cs"/>
              </a:rPr>
              <a:t>- een transmuraal proces met goede overdracht bij de opname en ontslagprocedure </a:t>
            </a:r>
          </a:p>
          <a:p>
            <a:r>
              <a:rPr lang="nl-NL" sz="1200" b="0" kern="1200" dirty="0">
                <a:solidFill>
                  <a:schemeClr val="tx1"/>
                </a:solidFill>
                <a:effectLst/>
                <a:latin typeface="+mn-lt"/>
                <a:ea typeface="+mn-ea"/>
                <a:cs typeface="+mn-cs"/>
              </a:rPr>
              <a:t>- voorkómen of beperken van functieverlies, streven naar optimale kwaliteit van leven</a:t>
            </a:r>
          </a:p>
          <a:p>
            <a:endParaRPr lang="nl-NL" sz="1200" b="0" kern="1200" dirty="0">
              <a:solidFill>
                <a:schemeClr val="tx1"/>
              </a:solidFill>
              <a:effectLst/>
              <a:latin typeface="+mn-lt"/>
              <a:ea typeface="+mn-ea"/>
              <a:cs typeface="+mn-cs"/>
            </a:endParaRPr>
          </a:p>
          <a:p>
            <a:r>
              <a:rPr lang="nl-NL" sz="1200" b="0" kern="1200" dirty="0">
                <a:solidFill>
                  <a:schemeClr val="tx1"/>
                </a:solidFill>
                <a:effectLst/>
                <a:latin typeface="+mn-lt"/>
                <a:ea typeface="+mn-ea"/>
                <a:cs typeface="+mn-cs"/>
              </a:rPr>
              <a:t>Bij ouderen met complexe problematiek vraagt dit om samenwerking, afstemming en vooral goede overdracht tussen de hulpverleners onderling en tussen zorginstellingen en organisaties,</a:t>
            </a:r>
          </a:p>
          <a:p>
            <a:r>
              <a:rPr lang="nl-NL" sz="1200" b="0" kern="1200" dirty="0">
                <a:solidFill>
                  <a:schemeClr val="tx1"/>
                </a:solidFill>
                <a:effectLst/>
                <a:latin typeface="+mn-lt"/>
                <a:ea typeface="+mn-ea"/>
                <a:cs typeface="+mn-cs"/>
              </a:rPr>
              <a:t>waarin ook de betrokkenheid van de cliënt geborgd moet zijn.</a:t>
            </a:r>
          </a:p>
          <a:p>
            <a:r>
              <a:rPr lang="nl-NL" sz="1200" b="0" kern="1200" dirty="0">
                <a:solidFill>
                  <a:schemeClr val="tx1"/>
                </a:solidFill>
                <a:effectLst/>
                <a:latin typeface="+mn-lt"/>
                <a:ea typeface="+mn-ea"/>
                <a:cs typeface="+mn-cs"/>
              </a:rPr>
              <a:t>Het </a:t>
            </a:r>
            <a:r>
              <a:rPr lang="nl-NL" sz="1200" b="0" kern="1200" dirty="0" err="1">
                <a:solidFill>
                  <a:schemeClr val="tx1"/>
                </a:solidFill>
                <a:effectLst/>
                <a:latin typeface="+mn-lt"/>
                <a:ea typeface="+mn-ea"/>
                <a:cs typeface="+mn-cs"/>
              </a:rPr>
              <a:t>zorgpad</a:t>
            </a:r>
            <a:r>
              <a:rPr lang="nl-NL" sz="1200" b="0" kern="1200" dirty="0">
                <a:solidFill>
                  <a:schemeClr val="tx1"/>
                </a:solidFill>
                <a:effectLst/>
                <a:latin typeface="+mn-lt"/>
                <a:ea typeface="+mn-ea"/>
                <a:cs typeface="+mn-cs"/>
              </a:rPr>
              <a:t> zelf is geen richtlijn, maar bevat in de procesbeschrijving toepassingen van en verwijzingen naar bestaande richtlijnen en instrumenten.</a:t>
            </a:r>
          </a:p>
          <a:p>
            <a:r>
              <a:rPr lang="nl-NL" sz="1200" b="0" kern="1200" dirty="0">
                <a:solidFill>
                  <a:schemeClr val="tx1"/>
                </a:solidFill>
                <a:effectLst/>
                <a:latin typeface="+mn-lt"/>
                <a:ea typeface="+mn-ea"/>
                <a:cs typeface="+mn-cs"/>
              </a:rPr>
              <a:t>overleg- en beslismomenten en de overdrachtsmomenten zijn van groot belang voor de kwaliteit van zorg die de cliënt ervaart.</a:t>
            </a:r>
          </a:p>
          <a:p>
            <a:endParaRPr lang="nl-NL" sz="1200" b="0" kern="1200" dirty="0">
              <a:solidFill>
                <a:schemeClr val="tx1"/>
              </a:solidFill>
              <a:effectLst/>
              <a:latin typeface="+mn-lt"/>
              <a:ea typeface="+mn-ea"/>
              <a:cs typeface="+mn-cs"/>
            </a:endParaRPr>
          </a:p>
          <a:p>
            <a:r>
              <a:rPr lang="nl-NL" sz="1200" b="0" kern="1200" dirty="0">
                <a:solidFill>
                  <a:schemeClr val="tx1"/>
                </a:solidFill>
                <a:effectLst/>
                <a:latin typeface="+mn-lt"/>
                <a:ea typeface="+mn-ea"/>
                <a:cs typeface="+mn-cs"/>
              </a:rPr>
              <a:t>Het </a:t>
            </a:r>
            <a:r>
              <a:rPr lang="nl-NL" sz="1200" b="0" kern="1200" dirty="0" err="1">
                <a:solidFill>
                  <a:schemeClr val="tx1"/>
                </a:solidFill>
                <a:effectLst/>
                <a:latin typeface="+mn-lt"/>
                <a:ea typeface="+mn-ea"/>
                <a:cs typeface="+mn-cs"/>
              </a:rPr>
              <a:t>zorgpad</a:t>
            </a:r>
            <a:r>
              <a:rPr lang="nl-NL" sz="1200" b="0" kern="1200" dirty="0">
                <a:solidFill>
                  <a:schemeClr val="tx1"/>
                </a:solidFill>
                <a:effectLst/>
                <a:latin typeface="+mn-lt"/>
                <a:ea typeface="+mn-ea"/>
                <a:cs typeface="+mn-cs"/>
              </a:rPr>
              <a:t> is beschikbaar voor alle zorgverleners en zorgorganisaties in de ouderenzorg. </a:t>
            </a:r>
          </a:p>
          <a:p>
            <a:endParaRPr lang="nl-NL" sz="1200" b="0" kern="1200" dirty="0">
              <a:solidFill>
                <a:schemeClr val="tx1"/>
              </a:solidFill>
              <a:effectLst/>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AE1A5090-96D4-4407-ADBD-9B7A54090F7C}" type="slidenum">
              <a:rPr lang="nl-NL" smtClean="0"/>
              <a:t>6</a:t>
            </a:fld>
            <a:endParaRPr lang="nl-NL"/>
          </a:p>
        </p:txBody>
      </p:sp>
    </p:spTree>
    <p:extLst>
      <p:ext uri="{BB962C8B-B14F-4D97-AF65-F5344CB8AC3E}">
        <p14:creationId xmlns:p14="http://schemas.microsoft.com/office/powerpoint/2010/main" val="230176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a:solidFill>
                  <a:schemeClr val="tx1"/>
                </a:solidFill>
                <a:effectLst/>
                <a:latin typeface="+mn-lt"/>
                <a:ea typeface="+mn-ea"/>
                <a:cs typeface="+mn-cs"/>
              </a:rPr>
              <a:t>Het blijkt dat door een betere opvang sterfte onder ouderen met 30% kan worden teruggedrongen.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Ook goede thuiszorg na een ziekenhuisopname leidt tot positieve resultaten. </a:t>
            </a:r>
          </a:p>
          <a:p>
            <a:r>
              <a:rPr lang="nl-NL" sz="1200" kern="1200" dirty="0">
                <a:solidFill>
                  <a:schemeClr val="tx1"/>
                </a:solidFill>
                <a:effectLst/>
                <a:latin typeface="+mn-lt"/>
                <a:ea typeface="+mn-ea"/>
                <a:cs typeface="+mn-cs"/>
              </a:rPr>
              <a:t>In het ziekenhuis komt een wijkverpleegkundige langs bij de oudere. Als de oudere weer thuis is, begeleidt de wijkverpleegkundige de oudere bij medicatiegebruik en bij herstel. </a:t>
            </a:r>
          </a:p>
          <a:p>
            <a:r>
              <a:rPr lang="nl-NL" sz="1200" kern="1200" dirty="0">
                <a:solidFill>
                  <a:schemeClr val="tx1"/>
                </a:solidFill>
                <a:effectLst/>
                <a:latin typeface="+mn-lt"/>
                <a:ea typeface="+mn-ea"/>
                <a:cs typeface="+mn-cs"/>
              </a:rPr>
              <a:t>Hierdoor daalde het aantal ouderen dat overleed na een ziekenhuisopname aanzienlijk. </a:t>
            </a:r>
            <a:endParaRPr lang="nl-NL" b="1" dirty="0"/>
          </a:p>
          <a:p>
            <a:endParaRPr lang="nl-NL" b="1" dirty="0"/>
          </a:p>
          <a:p>
            <a:r>
              <a:rPr lang="nl-NL" b="1" dirty="0"/>
              <a:t>Verwijzing door</a:t>
            </a:r>
            <a:r>
              <a:rPr lang="nl-NL" dirty="0"/>
              <a:t>: Huisarts, ambulance dienst, GGZ (crisisdienst)</a:t>
            </a:r>
          </a:p>
          <a:p>
            <a:endParaRPr lang="nl-NL" dirty="0"/>
          </a:p>
          <a:p>
            <a:r>
              <a:rPr lang="nl-NL" b="1" dirty="0"/>
              <a:t>Overdracht</a:t>
            </a:r>
            <a:r>
              <a:rPr lang="nl-NL" b="1" baseline="0" dirty="0"/>
              <a:t> moet minimaal bevatten</a:t>
            </a:r>
            <a:r>
              <a:rPr lang="nl-NL" baseline="0" dirty="0"/>
              <a:t>: </a:t>
            </a:r>
          </a:p>
          <a:p>
            <a:pPr marL="0" indent="0">
              <a:buFontTx/>
              <a:buNone/>
            </a:pPr>
            <a:r>
              <a:rPr lang="nl-NL" baseline="0" dirty="0"/>
              <a:t>- reden van verwijzing</a:t>
            </a:r>
          </a:p>
          <a:p>
            <a:pPr marL="0" indent="0">
              <a:buFontTx/>
              <a:buNone/>
            </a:pPr>
            <a:r>
              <a:rPr lang="nl-NL" baseline="0" dirty="0"/>
              <a:t>- Relevante voorgeschiedenis en </a:t>
            </a:r>
            <a:r>
              <a:rPr lang="nl-NL" baseline="0" dirty="0" err="1"/>
              <a:t>comorbiditeit</a:t>
            </a:r>
            <a:endParaRPr lang="nl-NL" baseline="0" dirty="0"/>
          </a:p>
          <a:p>
            <a:pPr marL="0" indent="0">
              <a:buFontTx/>
              <a:buNone/>
            </a:pPr>
            <a:r>
              <a:rPr lang="nl-NL" baseline="0" dirty="0"/>
              <a:t>- Bevindingen bij onderzoek in de 4 levensdomeinen van de mens</a:t>
            </a:r>
          </a:p>
          <a:p>
            <a:pPr marL="171450" indent="-171450">
              <a:buFontTx/>
              <a:buChar char="-"/>
            </a:pPr>
            <a:r>
              <a:rPr lang="nl-NL" baseline="0" dirty="0"/>
              <a:t>Behandeladviezen</a:t>
            </a:r>
          </a:p>
          <a:p>
            <a:pPr marL="171450" indent="-171450">
              <a:buFontTx/>
              <a:buChar char="-"/>
            </a:pPr>
            <a:r>
              <a:rPr lang="nl-NL" baseline="0" dirty="0"/>
              <a:t>Risicoprofiel en kwetsbaarheid</a:t>
            </a:r>
          </a:p>
          <a:p>
            <a:pPr marL="171450" indent="-171450">
              <a:buFontTx/>
              <a:buChar char="-"/>
            </a:pPr>
            <a:r>
              <a:rPr lang="nl-NL" baseline="0" dirty="0"/>
              <a:t>Behandelwens en behandelbeperking (reanimatie beleid) </a:t>
            </a:r>
          </a:p>
          <a:p>
            <a:pPr marL="171450" indent="-171450">
              <a:buFontTx/>
              <a:buChar char="-"/>
            </a:pPr>
            <a:r>
              <a:rPr lang="nl-NL" baseline="0" dirty="0"/>
              <a:t>Basis set medicatie gegevens</a:t>
            </a:r>
          </a:p>
          <a:p>
            <a:pPr marL="171450" indent="-171450">
              <a:buFontTx/>
              <a:buChar char="-"/>
            </a:pPr>
            <a:r>
              <a:rPr lang="nl-NL" baseline="0" dirty="0"/>
              <a:t>Gegevens contactpersoon</a:t>
            </a:r>
          </a:p>
          <a:p>
            <a:pPr marL="171450" indent="-171450">
              <a:buFontTx/>
              <a:buChar char="-"/>
            </a:pPr>
            <a:r>
              <a:rPr lang="nl-NL" baseline="0" dirty="0"/>
              <a:t>Gegevens betrokken hulpverleners</a:t>
            </a:r>
          </a:p>
          <a:p>
            <a:pPr marL="0" indent="0">
              <a:buFontTx/>
              <a:buNone/>
            </a:pPr>
            <a:endParaRPr lang="nl-NL" baseline="0" dirty="0"/>
          </a:p>
          <a:p>
            <a:pPr marL="0" indent="0">
              <a:buFontTx/>
              <a:buNone/>
            </a:pPr>
            <a:r>
              <a:rPr lang="nl-NL" b="1" baseline="0" dirty="0"/>
              <a:t>Taak coördinator SEH:</a:t>
            </a:r>
          </a:p>
          <a:p>
            <a:pPr marL="0" indent="0">
              <a:buFontTx/>
              <a:buNone/>
            </a:pPr>
            <a:r>
              <a:rPr lang="nl-NL" b="0" baseline="0" dirty="0"/>
              <a:t>Als bij aanmelding duidelijk is dat het om een kwetsbare oudere gaat dan markeren en </a:t>
            </a:r>
            <a:r>
              <a:rPr lang="nl-NL" b="0" baseline="0" dirty="0" err="1"/>
              <a:t>zorgpad</a:t>
            </a:r>
            <a:r>
              <a:rPr lang="nl-NL" b="0" baseline="0" dirty="0"/>
              <a:t> volgen.</a:t>
            </a:r>
          </a:p>
          <a:p>
            <a:pPr marL="0" indent="0">
              <a:buFontTx/>
              <a:buNone/>
            </a:pPr>
            <a:endParaRPr lang="nl-NL" b="0" baseline="0" dirty="0"/>
          </a:p>
          <a:p>
            <a:pPr marL="0" indent="0">
              <a:buFontTx/>
              <a:buNone/>
            </a:pPr>
            <a:r>
              <a:rPr lang="nl-NL" b="1" baseline="0" dirty="0"/>
              <a:t>Beschikbaarheid expertise:</a:t>
            </a:r>
          </a:p>
          <a:p>
            <a:pPr marL="0" indent="0">
              <a:buFontTx/>
              <a:buNone/>
            </a:pPr>
            <a:r>
              <a:rPr lang="nl-NL" b="0" baseline="0" dirty="0"/>
              <a:t>Norm is dat er binnen een half uur een medisch specialist met genoemde expertise bereikbaar is voor telefonische consultatie</a:t>
            </a:r>
          </a:p>
          <a:p>
            <a:pPr marL="0" indent="0">
              <a:buFontTx/>
              <a:buNone/>
            </a:pPr>
            <a:r>
              <a:rPr lang="nl-NL" b="0" baseline="0" dirty="0" err="1"/>
              <a:t>Inidne</a:t>
            </a:r>
            <a:r>
              <a:rPr lang="nl-NL" b="0" baseline="0" dirty="0"/>
              <a:t> nodig is er binnen twee uur een medisch specialist fysiek aanwezig op de SEH</a:t>
            </a:r>
          </a:p>
          <a:p>
            <a:pPr marL="0" indent="0">
              <a:buFontTx/>
              <a:buNone/>
            </a:pPr>
            <a:endParaRPr lang="nl-NL" b="0" baseline="0" dirty="0"/>
          </a:p>
        </p:txBody>
      </p:sp>
      <p:sp>
        <p:nvSpPr>
          <p:cNvPr id="4" name="Tijdelijke aanduiding voor dianummer 3"/>
          <p:cNvSpPr>
            <a:spLocks noGrp="1"/>
          </p:cNvSpPr>
          <p:nvPr>
            <p:ph type="sldNum" sz="quarter" idx="10"/>
          </p:nvPr>
        </p:nvSpPr>
        <p:spPr/>
        <p:txBody>
          <a:bodyPr/>
          <a:lstStyle/>
          <a:p>
            <a:fld id="{AE1A5090-96D4-4407-ADBD-9B7A54090F7C}" type="slidenum">
              <a:rPr lang="nl-NL" smtClean="0"/>
              <a:t>7</a:t>
            </a:fld>
            <a:endParaRPr lang="nl-NL"/>
          </a:p>
        </p:txBody>
      </p:sp>
    </p:spTree>
    <p:extLst>
      <p:ext uri="{BB962C8B-B14F-4D97-AF65-F5344CB8AC3E}">
        <p14:creationId xmlns:p14="http://schemas.microsoft.com/office/powerpoint/2010/main" val="3445965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Triage:</a:t>
            </a:r>
          </a:p>
          <a:p>
            <a:r>
              <a:rPr lang="nl-NL" sz="1200" b="0" i="0" u="none" strike="noStrike" kern="1200" baseline="0" dirty="0">
                <a:solidFill>
                  <a:schemeClr val="tx1"/>
                </a:solidFill>
                <a:latin typeface="+mn-lt"/>
                <a:ea typeface="+mn-ea"/>
                <a:cs typeface="+mn-cs"/>
              </a:rPr>
              <a:t>VPK legt procedure uit aan patiënt en mantelzorger en trieert hen.</a:t>
            </a:r>
          </a:p>
          <a:p>
            <a:r>
              <a:rPr lang="nl-NL" sz="1200" b="0" i="0" u="none" strike="noStrike" kern="1200" baseline="0" dirty="0">
                <a:solidFill>
                  <a:schemeClr val="tx1"/>
                </a:solidFill>
                <a:latin typeface="+mn-lt"/>
                <a:ea typeface="+mn-ea"/>
                <a:cs typeface="+mn-cs"/>
              </a:rPr>
              <a:t>- Meet vitale functies</a:t>
            </a:r>
          </a:p>
          <a:p>
            <a:endParaRPr lang="nl-NL" sz="1200" b="0" i="0" u="none" strike="noStrike" kern="1200" baseline="0" dirty="0">
              <a:solidFill>
                <a:schemeClr val="tx1"/>
              </a:solidFill>
              <a:latin typeface="+mn-lt"/>
              <a:ea typeface="+mn-ea"/>
              <a:cs typeface="+mn-cs"/>
            </a:endParaRPr>
          </a:p>
          <a:p>
            <a:r>
              <a:rPr lang="nl-NL" sz="1200" b="0" i="0" u="none" strike="noStrike" kern="1200" baseline="0" dirty="0">
                <a:solidFill>
                  <a:schemeClr val="tx1"/>
                </a:solidFill>
                <a:latin typeface="+mn-lt"/>
                <a:ea typeface="+mn-ea"/>
                <a:cs typeface="+mn-cs"/>
              </a:rPr>
              <a:t>Indien patiënt 70+:</a:t>
            </a:r>
          </a:p>
          <a:p>
            <a:r>
              <a:rPr lang="nl-NL" sz="1200" b="0" i="0" u="none" strike="noStrike" kern="1200" baseline="0" dirty="0">
                <a:solidFill>
                  <a:schemeClr val="tx1"/>
                </a:solidFill>
                <a:latin typeface="+mn-lt"/>
                <a:ea typeface="+mn-ea"/>
                <a:cs typeface="+mn-cs"/>
              </a:rPr>
              <a:t>• Korte verpleegkundige screening (psychisch, somatisch, sociaal, functioneel)</a:t>
            </a:r>
          </a:p>
          <a:p>
            <a:r>
              <a:rPr lang="nl-NL" sz="1200" b="0" i="0" u="none" strike="noStrike" kern="1200" baseline="0" dirty="0">
                <a:solidFill>
                  <a:schemeClr val="tx1"/>
                </a:solidFill>
                <a:latin typeface="+mn-lt"/>
                <a:ea typeface="+mn-ea"/>
                <a:cs typeface="+mn-cs"/>
              </a:rPr>
              <a:t>• Medicatielijst en meegebrachte medicatie</a:t>
            </a:r>
          </a:p>
          <a:p>
            <a:r>
              <a:rPr lang="nl-NL" sz="1200" b="0" i="0" u="none" strike="noStrike" kern="1200" baseline="0" dirty="0">
                <a:solidFill>
                  <a:schemeClr val="tx1"/>
                </a:solidFill>
                <a:latin typeface="+mn-lt"/>
                <a:ea typeface="+mn-ea"/>
                <a:cs typeface="+mn-cs"/>
              </a:rPr>
              <a:t>• Screening:</a:t>
            </a:r>
          </a:p>
          <a:p>
            <a:r>
              <a:rPr lang="nl-NL" sz="1200" b="0" i="0" u="none" strike="noStrike" kern="1200" baseline="0" dirty="0">
                <a:solidFill>
                  <a:schemeClr val="tx1"/>
                </a:solidFill>
                <a:latin typeface="+mn-lt"/>
                <a:ea typeface="+mn-ea"/>
                <a:cs typeface="+mn-cs"/>
              </a:rPr>
              <a:t>o Kwetsbaarheid </a:t>
            </a:r>
          </a:p>
          <a:p>
            <a:r>
              <a:rPr lang="nl-NL" sz="1200" b="0" i="0" u="none" strike="noStrike" kern="1200" baseline="0" dirty="0">
                <a:solidFill>
                  <a:schemeClr val="tx1"/>
                </a:solidFill>
                <a:latin typeface="+mn-lt"/>
                <a:ea typeface="+mn-ea"/>
                <a:cs typeface="+mn-cs"/>
              </a:rPr>
              <a:t>o Delier risico </a:t>
            </a:r>
          </a:p>
          <a:p>
            <a:r>
              <a:rPr lang="nl-NL" sz="1200" b="0" i="0" u="none" strike="noStrike" kern="1200" baseline="0" dirty="0">
                <a:solidFill>
                  <a:schemeClr val="tx1"/>
                </a:solidFill>
                <a:latin typeface="+mn-lt"/>
                <a:ea typeface="+mn-ea"/>
                <a:cs typeface="+mn-cs"/>
              </a:rPr>
              <a:t>o Ouderenmishandeling</a:t>
            </a:r>
          </a:p>
          <a:p>
            <a:r>
              <a:rPr lang="nl-NL" sz="1200" b="0" i="0" u="none" strike="noStrike" kern="1200" baseline="0" dirty="0">
                <a:solidFill>
                  <a:schemeClr val="tx1"/>
                </a:solidFill>
                <a:latin typeface="+mn-lt"/>
                <a:ea typeface="+mn-ea"/>
                <a:cs typeface="+mn-cs"/>
              </a:rPr>
              <a:t>• Pijnscore + pijnstilling </a:t>
            </a:r>
          </a:p>
          <a:p>
            <a:r>
              <a:rPr lang="nl-NL" sz="1200" b="0" i="0" u="none" strike="noStrike" kern="1200" baseline="0" dirty="0">
                <a:solidFill>
                  <a:schemeClr val="tx1"/>
                </a:solidFill>
                <a:latin typeface="+mn-lt"/>
                <a:ea typeface="+mn-ea"/>
                <a:cs typeface="+mn-cs"/>
              </a:rPr>
              <a:t>Zodra sprake is van (verhoogd risico) kwetsbaarheid dan start VPK handelwijze met extra maatregelen. VPK bespreekt dit met patiënt en mantelzorger</a:t>
            </a:r>
          </a:p>
          <a:p>
            <a:r>
              <a:rPr lang="nl-NL" sz="1200" b="0" i="0" u="none" strike="noStrike" kern="1200" baseline="0" dirty="0">
                <a:solidFill>
                  <a:schemeClr val="tx1"/>
                </a:solidFill>
                <a:latin typeface="+mn-lt"/>
                <a:ea typeface="+mn-ea"/>
                <a:cs typeface="+mn-cs"/>
              </a:rPr>
              <a:t>- veiligheid bewaken: bed/stoel, valrisico, 1-persoonskamer</a:t>
            </a:r>
          </a:p>
          <a:p>
            <a:pPr marL="171450" indent="-171450">
              <a:buFontTx/>
              <a:buChar char="-"/>
            </a:pPr>
            <a:r>
              <a:rPr lang="nl-NL" sz="1200" b="0" i="0" u="none" strike="noStrike" kern="1200" baseline="0" dirty="0">
                <a:solidFill>
                  <a:schemeClr val="tx1"/>
                </a:solidFill>
                <a:latin typeface="+mn-lt"/>
                <a:ea typeface="+mn-ea"/>
                <a:cs typeface="+mn-cs"/>
              </a:rPr>
              <a:t>indien nodig inzet vrijwilliger</a:t>
            </a:r>
          </a:p>
          <a:p>
            <a:pPr marL="0" indent="0">
              <a:buFontTx/>
              <a:buNone/>
            </a:pPr>
            <a:endParaRPr lang="nl-NL" sz="1200" b="0" i="0" u="none" strike="noStrike" kern="1200" baseline="0" dirty="0">
              <a:solidFill>
                <a:schemeClr val="tx1"/>
              </a:solidFill>
              <a:latin typeface="+mn-lt"/>
              <a:ea typeface="+mn-ea"/>
              <a:cs typeface="+mn-cs"/>
            </a:endParaRPr>
          </a:p>
          <a:p>
            <a:pPr marL="0" indent="0">
              <a:buFontTx/>
              <a:buNone/>
            </a:pPr>
            <a:r>
              <a:rPr lang="nl-NL" sz="1200" b="0" i="0" u="none" strike="noStrike" kern="1200" baseline="0" dirty="0">
                <a:solidFill>
                  <a:schemeClr val="tx1"/>
                </a:solidFill>
                <a:latin typeface="+mn-lt"/>
                <a:ea typeface="+mn-ea"/>
                <a:cs typeface="+mn-cs"/>
              </a:rPr>
              <a:t>De </a:t>
            </a:r>
            <a:r>
              <a:rPr lang="nl-NL" sz="1200" b="1" i="0" u="none" strike="noStrike" kern="1200" baseline="0" dirty="0" err="1">
                <a:solidFill>
                  <a:schemeClr val="tx1"/>
                </a:solidFill>
                <a:latin typeface="+mn-lt"/>
                <a:ea typeface="+mn-ea"/>
                <a:cs typeface="+mn-cs"/>
              </a:rPr>
              <a:t>Vpk</a:t>
            </a:r>
            <a:r>
              <a:rPr lang="nl-NL" sz="1200" b="1" i="0" u="none" strike="noStrike" kern="1200" baseline="0" dirty="0">
                <a:solidFill>
                  <a:schemeClr val="tx1"/>
                </a:solidFill>
                <a:latin typeface="+mn-lt"/>
                <a:ea typeface="+mn-ea"/>
                <a:cs typeface="+mn-cs"/>
              </a:rPr>
              <a:t> </a:t>
            </a:r>
            <a:r>
              <a:rPr lang="nl-NL" sz="1200" b="0" i="0" u="none" strike="noStrike" kern="1200" baseline="0" dirty="0">
                <a:solidFill>
                  <a:schemeClr val="tx1"/>
                </a:solidFill>
                <a:latin typeface="+mn-lt"/>
                <a:ea typeface="+mn-ea"/>
                <a:cs typeface="+mn-cs"/>
              </a:rPr>
              <a:t>moet altijd extra aandacht hebben voor visus, gehoor en taalproblemen en polyfarmacie</a:t>
            </a:r>
          </a:p>
          <a:p>
            <a:pPr marL="0" indent="0">
              <a:buFontTx/>
              <a:buNone/>
            </a:pPr>
            <a:r>
              <a:rPr lang="nl-NL" sz="1200" b="0" i="0" u="none" strike="noStrike" kern="1200" baseline="0" dirty="0">
                <a:solidFill>
                  <a:schemeClr val="tx1"/>
                </a:solidFill>
                <a:latin typeface="+mn-lt"/>
                <a:ea typeface="+mn-ea"/>
                <a:cs typeface="+mn-cs"/>
              </a:rPr>
              <a:t>Daarnaast let de </a:t>
            </a:r>
            <a:r>
              <a:rPr lang="nl-NL" sz="1200" b="0" i="0" u="none" strike="noStrike" kern="1200" baseline="0" dirty="0" err="1">
                <a:solidFill>
                  <a:schemeClr val="tx1"/>
                </a:solidFill>
                <a:latin typeface="+mn-lt"/>
                <a:ea typeface="+mn-ea"/>
                <a:cs typeface="+mn-cs"/>
              </a:rPr>
              <a:t>vpk</a:t>
            </a:r>
            <a:r>
              <a:rPr lang="nl-NL" sz="1200" b="0" i="0" u="none" strike="noStrike" kern="1200" baseline="0" dirty="0">
                <a:solidFill>
                  <a:schemeClr val="tx1"/>
                </a:solidFill>
                <a:latin typeface="+mn-lt"/>
                <a:ea typeface="+mn-ea"/>
                <a:cs typeface="+mn-cs"/>
              </a:rPr>
              <a:t> op beginnende verwardheid, als de patiënt al verward is streef dan naar een rustige ruimte. Het delier protocol moet binnen handbereik zijn.</a:t>
            </a:r>
          </a:p>
          <a:p>
            <a:pPr marL="171450" indent="-171450">
              <a:buFontTx/>
              <a:buChar char="-"/>
            </a:pPr>
            <a:endParaRPr lang="nl-NL" sz="1200" b="0" i="0" u="none" strike="noStrike" kern="1200" baseline="0" dirty="0">
              <a:solidFill>
                <a:schemeClr val="tx1"/>
              </a:solidFill>
              <a:latin typeface="+mn-lt"/>
              <a:ea typeface="+mn-ea"/>
              <a:cs typeface="+mn-cs"/>
            </a:endParaRPr>
          </a:p>
          <a:p>
            <a:pPr marL="0" indent="0">
              <a:buFontTx/>
              <a:buNone/>
            </a:pPr>
            <a:r>
              <a:rPr lang="nl-NL" sz="1200" b="1" i="0" u="none" strike="noStrike" kern="1200" baseline="0" dirty="0">
                <a:solidFill>
                  <a:schemeClr val="tx1"/>
                </a:solidFill>
                <a:latin typeface="+mn-lt"/>
                <a:ea typeface="+mn-ea"/>
                <a:cs typeface="+mn-cs"/>
              </a:rPr>
              <a:t>Onderzoek:</a:t>
            </a:r>
          </a:p>
          <a:p>
            <a:r>
              <a:rPr lang="nl-NL" sz="1200" b="0" i="0" u="none" strike="noStrike" kern="1200" baseline="0" dirty="0">
                <a:solidFill>
                  <a:schemeClr val="tx1"/>
                </a:solidFill>
                <a:latin typeface="+mn-lt"/>
                <a:ea typeface="+mn-ea"/>
                <a:cs typeface="+mn-cs"/>
              </a:rPr>
              <a:t>Onderzoek</a:t>
            </a:r>
          </a:p>
          <a:p>
            <a:r>
              <a:rPr lang="nl-NL" sz="1200" b="0" i="0" u="none" strike="noStrike" kern="1200" baseline="0" dirty="0">
                <a:solidFill>
                  <a:schemeClr val="tx1"/>
                </a:solidFill>
                <a:latin typeface="+mn-lt"/>
                <a:ea typeface="+mn-ea"/>
                <a:cs typeface="+mn-cs"/>
              </a:rPr>
              <a:t>• Volgende stap zorgproces uitleggen aan patiënt en mantelzorger en bespreken welke onderzoeken er gaan plaatsvinden</a:t>
            </a:r>
          </a:p>
          <a:p>
            <a:r>
              <a:rPr lang="nl-NL" sz="1200" b="0" i="0" u="none" strike="noStrike" kern="1200" baseline="0" dirty="0">
                <a:solidFill>
                  <a:schemeClr val="tx1"/>
                </a:solidFill>
                <a:latin typeface="+mn-lt"/>
                <a:ea typeface="+mn-ea"/>
                <a:cs typeface="+mn-cs"/>
              </a:rPr>
              <a:t>• Intern, neurologisch en psychiatrisch screenend onderzoek</a:t>
            </a:r>
          </a:p>
          <a:p>
            <a:r>
              <a:rPr lang="nl-NL" sz="1200" b="0" i="0" u="none" strike="noStrike" kern="1200" baseline="0" dirty="0">
                <a:solidFill>
                  <a:schemeClr val="tx1"/>
                </a:solidFill>
                <a:latin typeface="+mn-lt"/>
                <a:ea typeface="+mn-ea"/>
                <a:cs typeface="+mn-cs"/>
              </a:rPr>
              <a:t>• Arts (en/of VPK) bespreken met patiënt en mantelzorger hun verwachtingen</a:t>
            </a:r>
          </a:p>
          <a:p>
            <a:r>
              <a:rPr lang="nl-NL" sz="1200" b="0" i="0" u="none" strike="noStrike" kern="1200" baseline="0" dirty="0">
                <a:solidFill>
                  <a:schemeClr val="tx1"/>
                </a:solidFill>
                <a:latin typeface="+mn-lt"/>
                <a:ea typeface="+mn-ea"/>
                <a:cs typeface="+mn-cs"/>
              </a:rPr>
              <a:t>van het SEH-bezoek en hun wensen t.a.v. behandelbeperking en het reanimeerbeleid.</a:t>
            </a:r>
          </a:p>
          <a:p>
            <a:r>
              <a:rPr lang="nl-NL" sz="1200" b="0" i="0" u="none" strike="noStrike" kern="1200" baseline="0" dirty="0">
                <a:solidFill>
                  <a:schemeClr val="tx1"/>
                </a:solidFill>
                <a:latin typeface="+mn-lt"/>
                <a:ea typeface="+mn-ea"/>
                <a:cs typeface="+mn-cs"/>
              </a:rPr>
              <a:t>• Als aanvullend onderzoek noodzakelijk is vanuit SEH worden consequenties en risico’s bij kwetsbare ouderen besproken.</a:t>
            </a:r>
          </a:p>
          <a:p>
            <a:endParaRPr lang="nl-NL" sz="1200" b="0" i="0" u="none" strike="noStrike" kern="1200" baseline="0" dirty="0">
              <a:solidFill>
                <a:schemeClr val="tx1"/>
              </a:solidFill>
              <a:latin typeface="+mn-lt"/>
              <a:ea typeface="+mn-ea"/>
              <a:cs typeface="+mn-cs"/>
            </a:endParaRPr>
          </a:p>
          <a:p>
            <a:r>
              <a:rPr lang="nl-NL" sz="1200" b="0" i="0" u="none" strike="noStrike" kern="1200" baseline="0" dirty="0">
                <a:solidFill>
                  <a:schemeClr val="tx1"/>
                </a:solidFill>
                <a:latin typeface="+mn-lt"/>
                <a:ea typeface="+mn-ea"/>
                <a:cs typeface="+mn-cs"/>
              </a:rPr>
              <a:t>De </a:t>
            </a:r>
            <a:r>
              <a:rPr lang="nl-NL" sz="1200" b="1" i="0" u="none" strike="noStrike" kern="1200" baseline="0" dirty="0" err="1">
                <a:solidFill>
                  <a:schemeClr val="tx1"/>
                </a:solidFill>
                <a:latin typeface="+mn-lt"/>
                <a:ea typeface="+mn-ea"/>
                <a:cs typeface="+mn-cs"/>
              </a:rPr>
              <a:t>vpk</a:t>
            </a:r>
            <a:r>
              <a:rPr lang="nl-NL" sz="1200" b="0" i="0" u="none" strike="noStrike" kern="1200" baseline="0" dirty="0">
                <a:solidFill>
                  <a:schemeClr val="tx1"/>
                </a:solidFill>
                <a:latin typeface="+mn-lt"/>
                <a:ea typeface="+mn-ea"/>
                <a:cs typeface="+mn-cs"/>
              </a:rPr>
              <a:t> let extra op vocht en voeding tijdens het verblijf op de SEH. Medicatieverificatie vindt plaats</a:t>
            </a:r>
          </a:p>
          <a:p>
            <a:r>
              <a:rPr lang="nl-NL" sz="1200" b="0" i="0" u="none" strike="noStrike" kern="1200" baseline="0" dirty="0">
                <a:solidFill>
                  <a:schemeClr val="tx1"/>
                </a:solidFill>
                <a:latin typeface="+mn-lt"/>
                <a:ea typeface="+mn-ea"/>
                <a:cs typeface="+mn-cs"/>
              </a:rPr>
              <a:t>Bij aanvullend onderzoek is er extra aandacht voor veiligheid en begeleiding noodzakelijk, aanvullend (niet acuut) onderzoek kan ook later</a:t>
            </a:r>
          </a:p>
          <a:p>
            <a:endParaRPr lang="nl-NL" sz="1200" b="0" i="0" u="none" strike="noStrike" kern="1200" baseline="0" dirty="0">
              <a:solidFill>
                <a:schemeClr val="tx1"/>
              </a:solidFill>
              <a:latin typeface="+mn-lt"/>
              <a:ea typeface="+mn-ea"/>
              <a:cs typeface="+mn-cs"/>
            </a:endParaRPr>
          </a:p>
          <a:p>
            <a:r>
              <a:rPr lang="nl-NL" sz="1200" b="1" i="0" u="none" strike="noStrike" kern="1200" baseline="0" dirty="0">
                <a:solidFill>
                  <a:schemeClr val="tx1"/>
                </a:solidFill>
                <a:latin typeface="+mn-lt"/>
                <a:ea typeface="+mn-ea"/>
                <a:cs typeface="+mn-cs"/>
              </a:rPr>
              <a:t>Diagnose:</a:t>
            </a:r>
          </a:p>
          <a:p>
            <a:r>
              <a:rPr lang="nl-NL" sz="1200" b="0" i="0" u="none" strike="noStrike" kern="1200" baseline="0" dirty="0">
                <a:solidFill>
                  <a:schemeClr val="tx1"/>
                </a:solidFill>
                <a:latin typeface="+mn-lt"/>
                <a:ea typeface="+mn-ea"/>
                <a:cs typeface="+mn-cs"/>
              </a:rPr>
              <a:t>Zodra uitslagen bekend zijn en er een werkdiagnose kan worden gesteld</a:t>
            </a:r>
          </a:p>
          <a:p>
            <a:r>
              <a:rPr lang="nl-NL" sz="1200" b="0" i="0" u="none" strike="noStrike" kern="1200" baseline="0" dirty="0">
                <a:solidFill>
                  <a:schemeClr val="tx1"/>
                </a:solidFill>
                <a:latin typeface="+mn-lt"/>
                <a:ea typeface="+mn-ea"/>
                <a:cs typeface="+mn-cs"/>
              </a:rPr>
              <a:t>bespreekt arts dit (bij voorkeur samen met verpleegkundige) met patiënt en mantelzorger.</a:t>
            </a:r>
          </a:p>
          <a:p>
            <a:r>
              <a:rPr lang="nl-NL" sz="1200" b="0" i="0" u="none" strike="noStrike" kern="1200" baseline="0" dirty="0">
                <a:solidFill>
                  <a:schemeClr val="tx1"/>
                </a:solidFill>
                <a:latin typeface="+mn-lt"/>
                <a:ea typeface="+mn-ea"/>
                <a:cs typeface="+mn-cs"/>
              </a:rPr>
              <a:t>o Hierbij moet naast hoofdprobleem ook de neven- en met name zorgproblemen worden benoemd.</a:t>
            </a:r>
          </a:p>
          <a:p>
            <a:r>
              <a:rPr lang="nl-NL" sz="1200" b="0" i="0" u="none" strike="noStrike" kern="1200" baseline="0" dirty="0">
                <a:solidFill>
                  <a:schemeClr val="tx1"/>
                </a:solidFill>
                <a:latin typeface="+mn-lt"/>
                <a:ea typeface="+mn-ea"/>
                <a:cs typeface="+mn-cs"/>
              </a:rPr>
              <a:t>o Duidelijk bespreken welke behandelopties er zijn en welk nazorgtraject is geïndiceerd.</a:t>
            </a:r>
          </a:p>
          <a:p>
            <a:endParaRPr lang="nl-NL" sz="1200" b="0" i="0" u="none" strike="noStrike" kern="1200" baseline="0" dirty="0">
              <a:solidFill>
                <a:schemeClr val="tx1"/>
              </a:solidFill>
              <a:latin typeface="+mn-lt"/>
              <a:ea typeface="+mn-ea"/>
              <a:cs typeface="+mn-cs"/>
            </a:endParaRPr>
          </a:p>
          <a:p>
            <a:r>
              <a:rPr lang="nl-NL" sz="1200" b="0" i="0" u="none" strike="noStrike" kern="1200" baseline="0" dirty="0">
                <a:solidFill>
                  <a:schemeClr val="tx1"/>
                </a:solidFill>
                <a:latin typeface="+mn-lt"/>
                <a:ea typeface="+mn-ea"/>
                <a:cs typeface="+mn-cs"/>
              </a:rPr>
              <a:t>De </a:t>
            </a:r>
            <a:r>
              <a:rPr lang="nl-NL" sz="1200" b="0" i="0" u="none" strike="noStrike" kern="1200" baseline="0" dirty="0" err="1">
                <a:solidFill>
                  <a:schemeClr val="tx1"/>
                </a:solidFill>
                <a:latin typeface="+mn-lt"/>
                <a:ea typeface="+mn-ea"/>
                <a:cs typeface="+mn-cs"/>
              </a:rPr>
              <a:t>vpk</a:t>
            </a:r>
            <a:r>
              <a:rPr lang="nl-NL" sz="1200" b="0" i="0" u="none" strike="noStrike" kern="1200" baseline="0" dirty="0">
                <a:solidFill>
                  <a:schemeClr val="tx1"/>
                </a:solidFill>
                <a:latin typeface="+mn-lt"/>
                <a:ea typeface="+mn-ea"/>
                <a:cs typeface="+mn-cs"/>
              </a:rPr>
              <a:t> zorgt voor een juiste overdracht aan de SEH arts </a:t>
            </a:r>
            <a:r>
              <a:rPr lang="nl-NL" sz="1200" b="0" i="0" u="none" strike="noStrike" kern="1200" baseline="0" dirty="0" err="1">
                <a:solidFill>
                  <a:schemeClr val="tx1"/>
                </a:solidFill>
                <a:latin typeface="+mn-lt"/>
                <a:ea typeface="+mn-ea"/>
                <a:cs typeface="+mn-cs"/>
              </a:rPr>
              <a:t>danwel</a:t>
            </a:r>
            <a:r>
              <a:rPr lang="nl-NL" sz="1200" b="0" i="0" u="none" strike="noStrike" kern="1200" baseline="0" dirty="0">
                <a:solidFill>
                  <a:schemeClr val="tx1"/>
                </a:solidFill>
                <a:latin typeface="+mn-lt"/>
                <a:ea typeface="+mn-ea"/>
                <a:cs typeface="+mn-cs"/>
              </a:rPr>
              <a:t> de SEH coördinator </a:t>
            </a:r>
            <a:endParaRPr lang="nl-NL" sz="1200" b="1" i="0" u="none" strike="noStrike" kern="1200" baseline="0" dirty="0">
              <a:solidFill>
                <a:schemeClr val="tx1"/>
              </a:solidFill>
              <a:latin typeface="+mn-lt"/>
              <a:ea typeface="+mn-ea"/>
              <a:cs typeface="+mn-cs"/>
            </a:endParaRPr>
          </a:p>
        </p:txBody>
      </p:sp>
      <p:sp>
        <p:nvSpPr>
          <p:cNvPr id="4" name="Tijdelijke aanduiding voor dianummer 3"/>
          <p:cNvSpPr>
            <a:spLocks noGrp="1"/>
          </p:cNvSpPr>
          <p:nvPr>
            <p:ph type="sldNum" sz="quarter" idx="10"/>
          </p:nvPr>
        </p:nvSpPr>
        <p:spPr/>
        <p:txBody>
          <a:bodyPr/>
          <a:lstStyle/>
          <a:p>
            <a:fld id="{AE1A5090-96D4-4407-ADBD-9B7A54090F7C}" type="slidenum">
              <a:rPr lang="nl-NL" smtClean="0"/>
              <a:t>8</a:t>
            </a:fld>
            <a:endParaRPr lang="nl-NL"/>
          </a:p>
        </p:txBody>
      </p:sp>
    </p:spTree>
    <p:extLst>
      <p:ext uri="{BB962C8B-B14F-4D97-AF65-F5344CB8AC3E}">
        <p14:creationId xmlns:p14="http://schemas.microsoft.com/office/powerpoint/2010/main" val="1185832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Geen ziekenhuis opname:</a:t>
            </a:r>
          </a:p>
          <a:p>
            <a:r>
              <a:rPr lang="nl-NL" sz="1200" b="0" i="0" u="none" strike="noStrike" kern="1200" baseline="0" dirty="0">
                <a:solidFill>
                  <a:schemeClr val="tx1"/>
                </a:solidFill>
                <a:latin typeface="+mn-lt"/>
                <a:ea typeface="+mn-ea"/>
                <a:cs typeface="+mn-cs"/>
              </a:rPr>
              <a:t>1. Ontslag naar huis zonder zorg</a:t>
            </a:r>
          </a:p>
          <a:p>
            <a:r>
              <a:rPr lang="nl-NL" sz="1200" b="0" i="0" u="none" strike="noStrike" kern="1200" baseline="0" dirty="0">
                <a:solidFill>
                  <a:schemeClr val="tx1"/>
                </a:solidFill>
                <a:latin typeface="+mn-lt"/>
                <a:ea typeface="+mn-ea"/>
                <a:cs typeface="+mn-cs"/>
              </a:rPr>
              <a:t>2. Ontslag naar huis met nazorg: Verpleegkundige bespreekt met patiënt en mantelzorger welke zorg gewenst is en regelt dit.</a:t>
            </a:r>
          </a:p>
          <a:p>
            <a:r>
              <a:rPr lang="nl-NL" sz="1200" b="0" i="0" u="none" strike="noStrike" kern="1200" baseline="0" dirty="0">
                <a:solidFill>
                  <a:schemeClr val="tx1"/>
                </a:solidFill>
                <a:latin typeface="+mn-lt"/>
                <a:ea typeface="+mn-ea"/>
                <a:cs typeface="+mn-cs"/>
              </a:rPr>
              <a:t>3. Ontslag naar instelling voor tijdelijk en chronisch verblijf voor herstel of revalidatie (laagcomplex, </a:t>
            </a:r>
            <a:r>
              <a:rPr lang="nl-NL" sz="1200" b="0" i="0" u="none" strike="noStrike" kern="1200" baseline="0" dirty="0" err="1">
                <a:solidFill>
                  <a:schemeClr val="tx1"/>
                </a:solidFill>
                <a:latin typeface="+mn-lt"/>
                <a:ea typeface="+mn-ea"/>
                <a:cs typeface="+mn-cs"/>
              </a:rPr>
              <a:t>hoogcomplex</a:t>
            </a:r>
            <a:r>
              <a:rPr lang="nl-NL" sz="1200" b="0" i="0" u="none" strike="noStrike" kern="1200" baseline="0" dirty="0">
                <a:solidFill>
                  <a:schemeClr val="tx1"/>
                </a:solidFill>
                <a:latin typeface="+mn-lt"/>
                <a:ea typeface="+mn-ea"/>
                <a:cs typeface="+mn-cs"/>
              </a:rPr>
              <a:t>, palliatief of GRZ)</a:t>
            </a:r>
          </a:p>
          <a:p>
            <a:endParaRPr lang="nl-NL" sz="1200" b="0" i="0" u="none" strike="noStrike" kern="1200" baseline="0" dirty="0">
              <a:solidFill>
                <a:schemeClr val="tx1"/>
              </a:solidFill>
              <a:latin typeface="+mn-lt"/>
              <a:ea typeface="+mn-ea"/>
              <a:cs typeface="+mn-cs"/>
            </a:endParaRPr>
          </a:p>
          <a:p>
            <a:r>
              <a:rPr lang="nl-NL" sz="1200" b="0" i="0" u="none" strike="noStrike" kern="1200" baseline="0" dirty="0">
                <a:solidFill>
                  <a:schemeClr val="tx1"/>
                </a:solidFill>
                <a:latin typeface="+mn-lt"/>
                <a:ea typeface="+mn-ea"/>
                <a:cs typeface="+mn-cs"/>
              </a:rPr>
              <a:t>De (</a:t>
            </a:r>
            <a:r>
              <a:rPr lang="nl-NL" sz="1200" b="0" i="0" u="none" strike="noStrike" kern="1200" baseline="0" dirty="0" err="1">
                <a:solidFill>
                  <a:schemeClr val="tx1"/>
                </a:solidFill>
                <a:latin typeface="+mn-lt"/>
                <a:ea typeface="+mn-ea"/>
                <a:cs typeface="+mn-cs"/>
              </a:rPr>
              <a:t>vpk</a:t>
            </a:r>
            <a:r>
              <a:rPr lang="nl-NL" sz="1200" b="0" i="0" u="none" strike="noStrike" kern="1200" baseline="0" dirty="0">
                <a:solidFill>
                  <a:schemeClr val="tx1"/>
                </a:solidFill>
                <a:latin typeface="+mn-lt"/>
                <a:ea typeface="+mn-ea"/>
                <a:cs typeface="+mn-cs"/>
              </a:rPr>
              <a:t>) overdracht moet dezelfde gegevens bevatten als de genoemde overdracht bij dia 7</a:t>
            </a:r>
          </a:p>
          <a:p>
            <a:endParaRPr lang="nl-NL" sz="1200" b="0" i="0" u="none" strike="noStrike" kern="1200" baseline="0" dirty="0">
              <a:solidFill>
                <a:schemeClr val="tx1"/>
              </a:solidFill>
              <a:latin typeface="+mn-lt"/>
              <a:ea typeface="+mn-ea"/>
              <a:cs typeface="+mn-cs"/>
            </a:endParaRPr>
          </a:p>
          <a:p>
            <a:r>
              <a:rPr lang="nl-NL" sz="1200" b="0" i="0" u="none" strike="noStrike" kern="1200" baseline="0" dirty="0">
                <a:solidFill>
                  <a:schemeClr val="tx1"/>
                </a:solidFill>
                <a:latin typeface="+mn-lt"/>
                <a:ea typeface="+mn-ea"/>
                <a:cs typeface="+mn-cs"/>
              </a:rPr>
              <a:t>Elk ziekenhuis moet beschikken over een ketenzorgbeleid voor ouderen. Hierin staan afspraken over crisisopvang als er een acuut zorgprobleem bestaat en er geen</a:t>
            </a:r>
          </a:p>
          <a:p>
            <a:r>
              <a:rPr lang="nl-NL" sz="1200" b="0" i="0" u="none" strike="noStrike" kern="1200" baseline="0" dirty="0">
                <a:solidFill>
                  <a:schemeClr val="tx1"/>
                </a:solidFill>
                <a:latin typeface="+mn-lt"/>
                <a:ea typeface="+mn-ea"/>
                <a:cs typeface="+mn-cs"/>
              </a:rPr>
              <a:t>indicatie is voor opname in het ziekenhuis. Van belang te benoemen welke acties van huisarts of andere verwijzer op korte termijn gevraagd worden.</a:t>
            </a:r>
          </a:p>
          <a:p>
            <a:r>
              <a:rPr lang="nl-NL" sz="1200" b="0" i="0" u="none" strike="noStrike" kern="1200" baseline="0" dirty="0">
                <a:solidFill>
                  <a:schemeClr val="tx1"/>
                </a:solidFill>
                <a:latin typeface="+mn-lt"/>
                <a:ea typeface="+mn-ea"/>
                <a:cs typeface="+mn-cs"/>
              </a:rPr>
              <a:t>Ontslagbrief wordt zowel digitaal verzonden als op schrift meegegeven aan patiënt.</a:t>
            </a:r>
          </a:p>
          <a:p>
            <a:r>
              <a:rPr lang="nl-NL" sz="1200" b="0" i="0" u="none" strike="noStrike" kern="1200" baseline="0" dirty="0">
                <a:solidFill>
                  <a:schemeClr val="tx1"/>
                </a:solidFill>
                <a:latin typeface="+mn-lt"/>
                <a:ea typeface="+mn-ea"/>
                <a:cs typeface="+mn-cs"/>
              </a:rPr>
              <a:t>Bij wijziging medicatie wordt medicatieoverdracht digitaal naar eigen apotheek van patiënt gezonden.</a:t>
            </a:r>
          </a:p>
          <a:p>
            <a:endParaRPr lang="nl-NL" sz="1200" b="0" i="0" u="none" strike="noStrike" kern="1200" baseline="0" dirty="0">
              <a:solidFill>
                <a:schemeClr val="tx1"/>
              </a:solidFill>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AE1A5090-96D4-4407-ADBD-9B7A54090F7C}" type="slidenum">
              <a:rPr lang="nl-NL" smtClean="0"/>
              <a:t>9</a:t>
            </a:fld>
            <a:endParaRPr lang="nl-NL"/>
          </a:p>
        </p:txBody>
      </p:sp>
    </p:spTree>
    <p:extLst>
      <p:ext uri="{BB962C8B-B14F-4D97-AF65-F5344CB8AC3E}">
        <p14:creationId xmlns:p14="http://schemas.microsoft.com/office/powerpoint/2010/main" val="41080170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 de</a:t>
            </a:r>
            <a:r>
              <a:rPr lang="nl-NL" baseline="0" dirty="0"/>
              <a:t> filmpjes worden al duidelijk wat problemen geschetst</a:t>
            </a:r>
          </a:p>
          <a:p>
            <a:endParaRPr lang="nl-NL"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Ouderen die al geriatrische problemen hadden (geheugen, functioneren, mobiliteit, voeding) lopen een risico bij ziekenhuisopname.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Bij al bestaande problemen is er meer kans op functieverlies of gezondheidsproblemen na de ziekenhuisopname.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Dus bestaande problemen voorspellen functieverlies of gezondheidsproblemen.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Bij kwetsbare ouderen is er een opeenstapeling van lichamelijke, psychische en/of sociale tekorten.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Dit geeft een vergrote kans op functieverlies.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err="1">
                <a:solidFill>
                  <a:schemeClr val="tx1"/>
                </a:solidFill>
                <a:effectLst/>
                <a:latin typeface="+mn-lt"/>
                <a:ea typeface="+mn-ea"/>
                <a:cs typeface="+mn-cs"/>
              </a:rPr>
              <a:t>Comorbiditeit</a:t>
            </a:r>
            <a:r>
              <a:rPr lang="nl-NL" sz="1200" kern="1200" dirty="0">
                <a:solidFill>
                  <a:schemeClr val="tx1"/>
                </a:solidFill>
                <a:effectLst/>
                <a:latin typeface="+mn-lt"/>
                <a:ea typeface="+mn-ea"/>
                <a:cs typeface="+mn-cs"/>
              </a:rPr>
              <a:t> en </a:t>
            </a:r>
            <a:r>
              <a:rPr lang="nl-NL" sz="1200" kern="1200" dirty="0" err="1">
                <a:solidFill>
                  <a:schemeClr val="tx1"/>
                </a:solidFill>
                <a:effectLst/>
                <a:latin typeface="+mn-lt"/>
                <a:ea typeface="+mn-ea"/>
                <a:cs typeface="+mn-cs"/>
              </a:rPr>
              <a:t>multimorbiditeit</a:t>
            </a:r>
            <a:r>
              <a:rPr lang="nl-NL" sz="1200" kern="1200" dirty="0">
                <a:solidFill>
                  <a:schemeClr val="tx1"/>
                </a:solidFill>
                <a:effectLst/>
                <a:latin typeface="+mn-lt"/>
                <a:ea typeface="+mn-ea"/>
                <a:cs typeface="+mn-cs"/>
              </a:rPr>
              <a:t> kunnen wijzen op kwetsbaarheid. Maar niet alle ouderen die daaraan lijden, zijn kwetsbaar. </a:t>
            </a: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In ziekenhuizen werkt men de laatste jaren steeds meer vanuit de </a:t>
            </a:r>
            <a:r>
              <a:rPr lang="nl-NL" sz="1200" b="1" kern="1200" dirty="0" err="1">
                <a:solidFill>
                  <a:schemeClr val="tx1"/>
                </a:solidFill>
                <a:effectLst/>
                <a:latin typeface="+mn-lt"/>
                <a:ea typeface="+mn-ea"/>
                <a:cs typeface="+mn-cs"/>
              </a:rPr>
              <a:t>salutogenese</a:t>
            </a:r>
            <a:r>
              <a:rPr lang="nl-NL" sz="1200" b="1" kern="1200" dirty="0">
                <a:solidFill>
                  <a:schemeClr val="tx1"/>
                </a:solidFill>
                <a:effectLst/>
                <a:latin typeface="+mn-lt"/>
                <a:ea typeface="+mn-ea"/>
                <a:cs typeface="+mn-cs"/>
              </a:rPr>
              <a:t>, positieve gezondheid en holistische mensvisie</a:t>
            </a:r>
            <a:r>
              <a:rPr lang="nl-NL" sz="1200" kern="1200" dirty="0">
                <a:solidFill>
                  <a:schemeClr val="tx1"/>
                </a:solidFill>
                <a:effectLst/>
                <a:latin typeface="+mn-lt"/>
                <a:ea typeface="+mn-ea"/>
                <a:cs typeface="+mn-cs"/>
              </a:rPr>
              <a:t>. Bij kwetsbare ouderen is het werken vanuit deze visies nog belangrijker. Want lichamelijke, psychische en sociale kwetsbaarheid hangen sterk samen. </a:t>
            </a: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NL" sz="1200" b="1" kern="1200" dirty="0">
                <a:solidFill>
                  <a:schemeClr val="tx1"/>
                </a:solidFill>
                <a:effectLst/>
                <a:latin typeface="+mn-lt"/>
                <a:ea typeface="+mn-ea"/>
                <a:cs typeface="+mn-cs"/>
              </a:rPr>
              <a:t>Psychisch aspect:</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Ouder worden kan psychische problemen en cognitieve beperkingen met zich meebrengen. Hoe snel mensen achteruitgaan, hangt af van de psychische en lichamelijke gezondheid. Deze aspecten hangen vaak samen. Zo hebben depressieve ouderen en mensen met veel pijn bijvoorbeeld vaak ook problemen met hun geheugen. Niet alle psychische klachten zijn te verhelpen. Maar depressiviteit, angstgevoelens en eenzaamheid kunnen met de juiste behandeling wel verminderen. </a:t>
            </a: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NL" sz="1200" b="1" kern="1200" dirty="0">
                <a:solidFill>
                  <a:schemeClr val="tx1"/>
                </a:solidFill>
                <a:effectLst/>
                <a:latin typeface="+mn-lt"/>
                <a:ea typeface="+mn-ea"/>
                <a:cs typeface="+mn-cs"/>
              </a:rPr>
              <a:t>Sociaal</a:t>
            </a:r>
            <a:r>
              <a:rPr lang="nl-NL" sz="1200" b="1" kern="1200" baseline="0" dirty="0">
                <a:solidFill>
                  <a:schemeClr val="tx1"/>
                </a:solidFill>
                <a:effectLst/>
                <a:latin typeface="+mn-lt"/>
                <a:ea typeface="+mn-ea"/>
                <a:cs typeface="+mn-cs"/>
              </a:rPr>
              <a:t> netwerk:</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Mensen zijn kwetsbaar op sociaal gebied wanneer ze te weinig contact hebben met anderen. Ze ervaren dan ook te weinig steun van derden: partner, familie, vrienden, buren. Veel ouderen staan alleen, met weinig contact en steun. Voor hen is het dan ook moeilijker om met ingrijpende gebeurtenissen, zoals een ziekenhuisopname, in hun leven om te gaan. </a:t>
            </a: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NL" sz="1200" b="1" kern="1200" dirty="0">
                <a:solidFill>
                  <a:schemeClr val="tx1"/>
                </a:solidFill>
                <a:effectLst/>
                <a:latin typeface="+mn-lt"/>
                <a:ea typeface="+mn-ea"/>
                <a:cs typeface="+mn-cs"/>
              </a:rPr>
              <a:t>Lichamelijk aspect:</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Lichamelijke achteruitgang heeft vaak direct invloed op psychische aspecten.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Met de leeftijd neemt de kwetsbaarheid toe. Bij kwetsbare ouderen is er een opeenstapeling van risicofactoren.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Daardoor kunnen zij lichamelijk snel achteruitgaan na bijvoorbeeld een val of ziekte.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Kwetsbare ouderen worden na een heupfractuur eerder opgenomen in een verpleeghuis.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Ze ontwikkelen sneller complicaties (zoals een urineweginfectie of longontsteking) of krijgen vaker een delier bij ziekenhuisopname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dan niet-ouderen of vitale ouderen. </a:t>
            </a: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dirty="0">
              <a:solidFill>
                <a:schemeClr val="tx1"/>
              </a:solidFill>
              <a:effectLst/>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AE1A5090-96D4-4407-ADBD-9B7A54090F7C}" type="slidenum">
              <a:rPr lang="nl-NL" smtClean="0"/>
              <a:t>12</a:t>
            </a:fld>
            <a:endParaRPr lang="nl-NL"/>
          </a:p>
        </p:txBody>
      </p:sp>
    </p:spTree>
    <p:extLst>
      <p:ext uri="{BB962C8B-B14F-4D97-AF65-F5344CB8AC3E}">
        <p14:creationId xmlns:p14="http://schemas.microsoft.com/office/powerpoint/2010/main" val="3537247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Verpleegkundigen hebben een belangrijke rol in de zorg voor en behandeling van de oudere patiënt.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Met tijdige herkenning van kwetsbare ouderen en (preventieve) interventies gericht op kwetsbare ouderen kun je functieverlies door een ziekenhuisopname voorkomen.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Het heeft ook een positieve invloed als je andere zorgverleners inschakelt en het totale zorgproces coördineert.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Ook zijn tijdige mobilisatie en nazorg van belang. </a:t>
            </a:r>
          </a:p>
          <a:p>
            <a:endParaRPr lang="nl-NL" dirty="0"/>
          </a:p>
        </p:txBody>
      </p:sp>
      <p:sp>
        <p:nvSpPr>
          <p:cNvPr id="4" name="Tijdelijke aanduiding voor dianummer 3"/>
          <p:cNvSpPr>
            <a:spLocks noGrp="1"/>
          </p:cNvSpPr>
          <p:nvPr>
            <p:ph type="sldNum" sz="quarter" idx="10"/>
          </p:nvPr>
        </p:nvSpPr>
        <p:spPr/>
        <p:txBody>
          <a:bodyPr/>
          <a:lstStyle/>
          <a:p>
            <a:fld id="{AE1A5090-96D4-4407-ADBD-9B7A54090F7C}" type="slidenum">
              <a:rPr lang="nl-NL" smtClean="0"/>
              <a:t>13</a:t>
            </a:fld>
            <a:endParaRPr lang="nl-NL"/>
          </a:p>
        </p:txBody>
      </p:sp>
    </p:spTree>
    <p:extLst>
      <p:ext uri="{BB962C8B-B14F-4D97-AF65-F5344CB8AC3E}">
        <p14:creationId xmlns:p14="http://schemas.microsoft.com/office/powerpoint/2010/main" val="3742926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kern="1200" dirty="0">
                <a:solidFill>
                  <a:schemeClr val="tx1"/>
                </a:solidFill>
                <a:effectLst/>
                <a:latin typeface="+mn-lt"/>
                <a:ea typeface="+mn-ea"/>
                <a:cs typeface="+mn-cs"/>
              </a:rPr>
              <a:t>Tips om patiënten te laten bewegen</a:t>
            </a:r>
            <a:endParaRPr lang="nl-NL" sz="1200" kern="1200" dirty="0">
              <a:solidFill>
                <a:schemeClr val="tx1"/>
              </a:solidFill>
              <a:effectLst/>
              <a:latin typeface="+mn-lt"/>
              <a:ea typeface="+mn-ea"/>
              <a:cs typeface="+mn-cs"/>
            </a:endParaRPr>
          </a:p>
          <a:p>
            <a:pPr lvl="0"/>
            <a:r>
              <a:rPr lang="nl-NL" sz="1200" kern="1200" dirty="0">
                <a:solidFill>
                  <a:schemeClr val="tx1"/>
                </a:solidFill>
                <a:effectLst/>
                <a:latin typeface="+mn-lt"/>
                <a:ea typeface="+mn-ea"/>
                <a:cs typeface="+mn-cs"/>
              </a:rPr>
              <a:t>Stimuleer patiënten om gewone kleding te dragen.</a:t>
            </a:r>
          </a:p>
          <a:p>
            <a:pPr lvl="0"/>
            <a:r>
              <a:rPr lang="nl-NL" sz="1200" kern="1200" dirty="0">
                <a:solidFill>
                  <a:schemeClr val="tx1"/>
                </a:solidFill>
                <a:effectLst/>
                <a:latin typeface="+mn-lt"/>
                <a:ea typeface="+mn-ea"/>
                <a:cs typeface="+mn-cs"/>
              </a:rPr>
              <a:t>Wees duidelijk over de gevolgen van weinig beweging, zodat de patiënt het nut van bewegen inziet.</a:t>
            </a:r>
          </a:p>
          <a:p>
            <a:pPr lvl="0"/>
            <a:r>
              <a:rPr lang="nl-NL" sz="1200" kern="1200" dirty="0">
                <a:solidFill>
                  <a:schemeClr val="tx1"/>
                </a:solidFill>
                <a:effectLst/>
                <a:latin typeface="+mn-lt"/>
                <a:ea typeface="+mn-ea"/>
                <a:cs typeface="+mn-cs"/>
              </a:rPr>
              <a:t>Zet een fysiotherapeut in voor een beweegprogramma gericht op kwetsbare ouderen, of zet een geriatrisch fysiotherapeut in (op basis van de screening). </a:t>
            </a:r>
          </a:p>
          <a:p>
            <a:pPr lvl="0"/>
            <a:r>
              <a:rPr lang="nl-NL" sz="1200" kern="1200" dirty="0">
                <a:solidFill>
                  <a:schemeClr val="tx1"/>
                </a:solidFill>
                <a:effectLst/>
                <a:latin typeface="+mn-lt"/>
                <a:ea typeface="+mn-ea"/>
                <a:cs typeface="+mn-cs"/>
              </a:rPr>
              <a:t>Neem niet alles uit handen van de patiënt: laat de patiënt doen wat hij zelf kan.</a:t>
            </a:r>
          </a:p>
          <a:p>
            <a:pPr lvl="0"/>
            <a:r>
              <a:rPr lang="nl-NL" sz="1200" kern="1200" dirty="0">
                <a:solidFill>
                  <a:schemeClr val="tx1"/>
                </a:solidFill>
                <a:effectLst/>
                <a:latin typeface="+mn-lt"/>
                <a:ea typeface="+mn-ea"/>
                <a:cs typeface="+mn-cs"/>
              </a:rPr>
              <a:t>Laat de patiënt indien mogelijk aan tafel eten in plaats van op bed. </a:t>
            </a:r>
          </a:p>
          <a:p>
            <a:pPr lvl="0"/>
            <a:r>
              <a:rPr lang="nl-NL" sz="1200" kern="1200" dirty="0">
                <a:solidFill>
                  <a:schemeClr val="tx1"/>
                </a:solidFill>
                <a:effectLst/>
                <a:latin typeface="+mn-lt"/>
                <a:ea typeface="+mn-ea"/>
                <a:cs typeface="+mn-cs"/>
              </a:rPr>
              <a:t>Maak een beweegschema voor de patiënt: bijvoorbeeld elk uur een rondje op de afdeling lopen.</a:t>
            </a:r>
          </a:p>
          <a:p>
            <a:pPr lvl="0"/>
            <a:r>
              <a:rPr lang="nl-NL" sz="1200" kern="1200" dirty="0">
                <a:solidFill>
                  <a:schemeClr val="tx1"/>
                </a:solidFill>
                <a:effectLst/>
                <a:latin typeface="+mn-lt"/>
                <a:ea typeface="+mn-ea"/>
                <a:cs typeface="+mn-cs"/>
              </a:rPr>
              <a:t>Stimuleer het bezoek van de patiënt om tijdens het bezoek samen te gaan lopen.</a:t>
            </a:r>
          </a:p>
          <a:p>
            <a:pPr lvl="0"/>
            <a:r>
              <a:rPr lang="nl-NL" sz="1200" kern="1200" dirty="0">
                <a:solidFill>
                  <a:schemeClr val="tx1"/>
                </a:solidFill>
                <a:effectLst/>
                <a:latin typeface="+mn-lt"/>
                <a:ea typeface="+mn-ea"/>
                <a:cs typeface="+mn-cs"/>
              </a:rPr>
              <a:t>Zorg dat je zelf genoeg kennis hebt over het belang van bewegen, zodat je de patiënt kunt informeren</a:t>
            </a:r>
          </a:p>
          <a:p>
            <a:endParaRPr lang="nl-NL" sz="1200" b="1" kern="1200" dirty="0">
              <a:solidFill>
                <a:schemeClr val="tx1"/>
              </a:solidFill>
              <a:effectLst/>
              <a:latin typeface="+mn-lt"/>
              <a:ea typeface="+mn-ea"/>
              <a:cs typeface="+mn-cs"/>
            </a:endParaRPr>
          </a:p>
          <a:p>
            <a:r>
              <a:rPr lang="nl-NL" sz="1200" b="1" kern="1200" dirty="0">
                <a:solidFill>
                  <a:schemeClr val="tx1"/>
                </a:solidFill>
                <a:effectLst/>
                <a:latin typeface="+mn-lt"/>
                <a:ea typeface="+mn-ea"/>
                <a:cs typeface="+mn-cs"/>
              </a:rPr>
              <a:t>Richtlijn ‘Preventie van valincidenten bij ouderen’</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Deze richtlijn beschrijft wat de risicofactoren zijn en wat de beste zorg is voor ouderen met een verhoogd risico op vallen. Er zijn meer dan dertig valrisicofactoren bekend. Veelvoorkomende valrisicofactoren zijn:</a:t>
            </a:r>
          </a:p>
          <a:p>
            <a:pPr lvl="0"/>
            <a:r>
              <a:rPr lang="nl-NL" sz="1200" kern="1200" dirty="0">
                <a:solidFill>
                  <a:schemeClr val="tx1"/>
                </a:solidFill>
                <a:effectLst/>
                <a:latin typeface="+mn-lt"/>
                <a:ea typeface="+mn-ea"/>
                <a:cs typeface="+mn-cs"/>
              </a:rPr>
              <a:t>- het gebruik van bepaalde (combinatie van) medicatie</a:t>
            </a:r>
          </a:p>
          <a:p>
            <a:pPr lvl="0"/>
            <a:r>
              <a:rPr lang="nl-NL" sz="1200" kern="1200" dirty="0">
                <a:solidFill>
                  <a:schemeClr val="tx1"/>
                </a:solidFill>
                <a:effectLst/>
                <a:latin typeface="+mn-lt"/>
                <a:ea typeface="+mn-ea"/>
                <a:cs typeface="+mn-cs"/>
              </a:rPr>
              <a:t>- een eerdere val</a:t>
            </a:r>
          </a:p>
          <a:p>
            <a:pPr lvl="0"/>
            <a:r>
              <a:rPr lang="nl-NL" sz="1200" kern="1200" dirty="0">
                <a:solidFill>
                  <a:schemeClr val="tx1"/>
                </a:solidFill>
                <a:effectLst/>
                <a:latin typeface="+mn-lt"/>
                <a:ea typeface="+mn-ea"/>
                <a:cs typeface="+mn-cs"/>
              </a:rPr>
              <a:t>- angst om te vallen</a:t>
            </a:r>
          </a:p>
          <a:p>
            <a:pPr lvl="0"/>
            <a:r>
              <a:rPr lang="nl-NL" sz="1200" kern="1200" dirty="0">
                <a:solidFill>
                  <a:schemeClr val="tx1"/>
                </a:solidFill>
                <a:effectLst/>
                <a:latin typeface="+mn-lt"/>
                <a:ea typeface="+mn-ea"/>
                <a:cs typeface="+mn-cs"/>
              </a:rPr>
              <a:t>- cognitieve stoornissen</a:t>
            </a:r>
          </a:p>
          <a:p>
            <a:pPr lvl="0"/>
            <a:r>
              <a:rPr lang="nl-NL" sz="1200" kern="1200" dirty="0">
                <a:solidFill>
                  <a:schemeClr val="tx1"/>
                </a:solidFill>
                <a:effectLst/>
                <a:latin typeface="+mn-lt"/>
                <a:ea typeface="+mn-ea"/>
                <a:cs typeface="+mn-cs"/>
              </a:rPr>
              <a:t>- visusstoornissen:</a:t>
            </a:r>
            <a:r>
              <a:rPr lang="nl-NL" sz="1200" kern="1200" baseline="0" dirty="0">
                <a:solidFill>
                  <a:schemeClr val="tx1"/>
                </a:solidFill>
                <a:effectLst/>
                <a:latin typeface="+mn-lt"/>
                <a:ea typeface="+mn-ea"/>
                <a:cs typeface="+mn-cs"/>
              </a:rPr>
              <a:t> zet de bril op</a:t>
            </a:r>
            <a:endParaRPr lang="nl-NL" sz="1200" kern="1200" dirty="0">
              <a:solidFill>
                <a:schemeClr val="tx1"/>
              </a:solidFill>
              <a:effectLst/>
              <a:latin typeface="+mn-lt"/>
              <a:ea typeface="+mn-ea"/>
              <a:cs typeface="+mn-cs"/>
            </a:endParaRPr>
          </a:p>
          <a:p>
            <a:r>
              <a:rPr lang="nl-NL" sz="1200" b="1" kern="1200" dirty="0">
                <a:solidFill>
                  <a:schemeClr val="tx1"/>
                </a:solidFill>
                <a:effectLst/>
                <a:latin typeface="+mn-lt"/>
                <a:ea typeface="+mn-ea"/>
                <a:cs typeface="+mn-cs"/>
              </a:rPr>
              <a:t>Interventies</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De kans op vallen neemt toe naarmate het aantal valrisicofactoren toeneemt. Het advies is voor verpleegkundigen bij ouderen in het ziekenhuis is: herken eerst de valrisicofactoren en richt daar de interventie op. Overweeg daarnaast in ieder geval de volgende interventies: </a:t>
            </a:r>
          </a:p>
          <a:p>
            <a:pPr lvl="0"/>
            <a:r>
              <a:rPr lang="nl-NL" sz="1200" kern="1200" dirty="0">
                <a:solidFill>
                  <a:schemeClr val="tx1"/>
                </a:solidFill>
                <a:effectLst/>
                <a:latin typeface="+mn-lt"/>
                <a:ea typeface="+mn-ea"/>
                <a:cs typeface="+mn-cs"/>
              </a:rPr>
              <a:t>- Laat de patiënt een intensief bewegingsprogramma met een fysiotherapeut volgen.</a:t>
            </a:r>
          </a:p>
          <a:p>
            <a:pPr lvl="0"/>
            <a:r>
              <a:rPr lang="nl-NL" sz="1200" kern="1200" dirty="0">
                <a:solidFill>
                  <a:schemeClr val="tx1"/>
                </a:solidFill>
                <a:effectLst/>
                <a:latin typeface="+mn-lt"/>
                <a:ea typeface="+mn-ea"/>
                <a:cs typeface="+mn-cs"/>
              </a:rPr>
              <a:t>- Pas voeding aan (bijvoorbeeld extra eiwitten, vitamines of calorieën).</a:t>
            </a:r>
          </a:p>
          <a:p>
            <a:pPr marL="171450" lvl="0" indent="-171450">
              <a:buFontTx/>
              <a:buChar char="-"/>
            </a:pPr>
            <a:r>
              <a:rPr lang="nl-NL" sz="1200" kern="1200" dirty="0">
                <a:solidFill>
                  <a:schemeClr val="tx1"/>
                </a:solidFill>
                <a:effectLst/>
                <a:latin typeface="+mn-lt"/>
                <a:ea typeface="+mn-ea"/>
                <a:cs typeface="+mn-cs"/>
              </a:rPr>
              <a:t>Pas eventueel medicatie aan of bouw dit af (in overleg met arts). </a:t>
            </a:r>
          </a:p>
          <a:p>
            <a:pPr marL="171450" lvl="0" indent="-171450">
              <a:buFontTx/>
              <a:buChar char="-"/>
            </a:pPr>
            <a:r>
              <a:rPr lang="nl-NL" sz="1200" kern="1200" dirty="0">
                <a:solidFill>
                  <a:schemeClr val="tx1"/>
                </a:solidFill>
                <a:effectLst/>
                <a:latin typeface="+mn-lt"/>
                <a:ea typeface="+mn-ea"/>
                <a:cs typeface="+mn-cs"/>
              </a:rPr>
              <a:t>Laat de patiënt goed schoeisel</a:t>
            </a:r>
            <a:r>
              <a:rPr lang="nl-NL" sz="1200" kern="1200" baseline="0" dirty="0">
                <a:solidFill>
                  <a:schemeClr val="tx1"/>
                </a:solidFill>
                <a:effectLst/>
                <a:latin typeface="+mn-lt"/>
                <a:ea typeface="+mn-ea"/>
                <a:cs typeface="+mn-cs"/>
              </a:rPr>
              <a:t> dragen</a:t>
            </a:r>
          </a:p>
          <a:p>
            <a:pPr marL="171450" lvl="0" indent="-171450">
              <a:buFontTx/>
              <a:buChar char="-"/>
            </a:pPr>
            <a:r>
              <a:rPr lang="nl-NL" sz="1200" kern="1200" baseline="0" dirty="0">
                <a:solidFill>
                  <a:schemeClr val="tx1"/>
                </a:solidFill>
                <a:effectLst/>
                <a:latin typeface="+mn-lt"/>
                <a:ea typeface="+mn-ea"/>
                <a:cs typeface="+mn-cs"/>
              </a:rPr>
              <a:t>Zorg voor hulpmiddelen bij de hand</a:t>
            </a:r>
            <a:endParaRPr lang="nl-NL" sz="1200" kern="1200" dirty="0">
              <a:solidFill>
                <a:schemeClr val="tx1"/>
              </a:solidFill>
              <a:effectLst/>
              <a:latin typeface="+mn-lt"/>
              <a:ea typeface="+mn-ea"/>
              <a:cs typeface="+mn-cs"/>
            </a:endParaRPr>
          </a:p>
          <a:p>
            <a:pPr lvl="0"/>
            <a:r>
              <a:rPr lang="nl-NL" sz="1200" kern="1200" dirty="0">
                <a:solidFill>
                  <a:schemeClr val="tx1"/>
                </a:solidFill>
                <a:effectLst/>
                <a:latin typeface="+mn-lt"/>
                <a:ea typeface="+mn-ea"/>
                <a:cs typeface="+mn-cs"/>
              </a:rPr>
              <a:t>- Informeer de patiënt hoe hij/zij vallen kan voorkomen. </a:t>
            </a:r>
          </a:p>
          <a:p>
            <a:endParaRPr lang="nl-NL" sz="1200" b="1" kern="1200" dirty="0">
              <a:solidFill>
                <a:schemeClr val="tx1"/>
              </a:solidFill>
              <a:effectLst/>
              <a:latin typeface="+mn-lt"/>
              <a:ea typeface="+mn-ea"/>
              <a:cs typeface="+mn-cs"/>
            </a:endParaRPr>
          </a:p>
          <a:p>
            <a:r>
              <a:rPr lang="nl-NL" sz="1200" b="1" kern="1200" dirty="0">
                <a:solidFill>
                  <a:schemeClr val="tx1"/>
                </a:solidFill>
                <a:effectLst/>
                <a:latin typeface="+mn-lt"/>
                <a:ea typeface="+mn-ea"/>
                <a:cs typeface="+mn-cs"/>
              </a:rPr>
              <a:t>Richtlijn ‘Ondervoeding bij de geriatrische patiënt’ </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Enkele aanbevelingen in deze richtlijn zijn: </a:t>
            </a:r>
          </a:p>
          <a:p>
            <a:pPr lvl="0"/>
            <a:r>
              <a:rPr lang="nl-NL" sz="1200" kern="1200" dirty="0">
                <a:solidFill>
                  <a:schemeClr val="tx1"/>
                </a:solidFill>
                <a:effectLst/>
                <a:latin typeface="+mn-lt"/>
                <a:ea typeface="+mn-ea"/>
                <a:cs typeface="+mn-cs"/>
              </a:rPr>
              <a:t>- Voer een volledig geriatrisch assessment (SNAQ/MUST) uit bij een ondervoedingsrisico. </a:t>
            </a:r>
          </a:p>
          <a:p>
            <a:pPr lvl="0"/>
            <a:r>
              <a:rPr lang="nl-NL" sz="1200" kern="1200" dirty="0">
                <a:solidFill>
                  <a:schemeClr val="tx1"/>
                </a:solidFill>
                <a:effectLst/>
                <a:latin typeface="+mn-lt"/>
                <a:ea typeface="+mn-ea"/>
                <a:cs typeface="+mn-cs"/>
              </a:rPr>
              <a:t>- Bied bij ondervoeding, extra eiwit en energie aan: verrijkte (gewone) voeding, snacks en/of drinkvoeding. </a:t>
            </a:r>
          </a:p>
          <a:p>
            <a:pPr lvl="0"/>
            <a:r>
              <a:rPr lang="nl-NL" sz="1200" kern="1200" dirty="0">
                <a:solidFill>
                  <a:schemeClr val="tx1"/>
                </a:solidFill>
                <a:effectLst/>
                <a:latin typeface="+mn-lt"/>
                <a:ea typeface="+mn-ea"/>
                <a:cs typeface="+mn-cs"/>
              </a:rPr>
              <a:t>- Werk de voedingsinterventie uit in een multidisciplinair behandelplan, het behandelplan moet ook gericht zijn op de oorzaken van ondervoeding. </a:t>
            </a:r>
          </a:p>
          <a:p>
            <a:pPr lvl="0"/>
            <a:r>
              <a:rPr lang="nl-NL" sz="1200" kern="1200" dirty="0">
                <a:solidFill>
                  <a:schemeClr val="tx1"/>
                </a:solidFill>
                <a:effectLst/>
                <a:latin typeface="+mn-lt"/>
                <a:ea typeface="+mn-ea"/>
                <a:cs typeface="+mn-cs"/>
              </a:rPr>
              <a:t>- Vorm samen met in ieder geval de geriatrisch verpleegkundige en diëtist het behandelkernteam. </a:t>
            </a:r>
          </a:p>
          <a:p>
            <a:pPr lvl="0"/>
            <a:r>
              <a:rPr lang="nl-NL" sz="1200" kern="1200" dirty="0">
                <a:solidFill>
                  <a:schemeClr val="tx1"/>
                </a:solidFill>
                <a:effectLst/>
                <a:latin typeface="+mn-lt"/>
                <a:ea typeface="+mn-ea"/>
                <a:cs typeface="+mn-cs"/>
              </a:rPr>
              <a:t>- Neem in de transmurale overdracht naar de eerste lijn de volgende gegevens op: diagnose, behandeldoelen, gewicht bij opname en ontslag en afspraken over interventies. </a:t>
            </a:r>
          </a:p>
          <a:p>
            <a:pPr lvl="0"/>
            <a:endParaRPr lang="nl-NL" sz="1200" kern="1200" dirty="0">
              <a:solidFill>
                <a:schemeClr val="tx1"/>
              </a:solidFill>
              <a:effectLst/>
              <a:latin typeface="+mn-lt"/>
              <a:ea typeface="+mn-ea"/>
              <a:cs typeface="+mn-cs"/>
            </a:endParaRPr>
          </a:p>
          <a:p>
            <a:r>
              <a:rPr lang="nl-NL" sz="1200" b="1" kern="1200" dirty="0">
                <a:solidFill>
                  <a:schemeClr val="tx1"/>
                </a:solidFill>
                <a:effectLst/>
                <a:latin typeface="+mn-lt"/>
                <a:ea typeface="+mn-ea"/>
                <a:cs typeface="+mn-cs"/>
              </a:rPr>
              <a:t>Verpleegkundige interventies</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Het advies is om risicopatiënten te screenen en te monitoren met de delirium-observatieschaal DOSS. Niet-medicamenteuze preventie en behandeling krijgen in de delierrichtlijn veel nadruk. Geadviseerd wordt om een meervoudig interventieprogramma toe te passen, gericht op: </a:t>
            </a:r>
          </a:p>
          <a:p>
            <a:pPr lvl="0"/>
            <a:r>
              <a:rPr lang="nl-NL" sz="1200" kern="1200" dirty="0">
                <a:solidFill>
                  <a:schemeClr val="tx1"/>
                </a:solidFill>
                <a:effectLst/>
                <a:latin typeface="+mn-lt"/>
                <a:ea typeface="+mn-ea"/>
                <a:cs typeface="+mn-cs"/>
              </a:rPr>
              <a:t>- oriëntatie,</a:t>
            </a:r>
            <a:r>
              <a:rPr lang="nl-NL" sz="1200" kern="1200" baseline="0" dirty="0">
                <a:solidFill>
                  <a:schemeClr val="tx1"/>
                </a:solidFill>
                <a:effectLst/>
                <a:latin typeface="+mn-lt"/>
                <a:ea typeface="+mn-ea"/>
                <a:cs typeface="+mn-cs"/>
              </a:rPr>
              <a:t> doe bij </a:t>
            </a:r>
            <a:r>
              <a:rPr lang="nl-NL" sz="1200" kern="1200" baseline="0" dirty="0" err="1">
                <a:solidFill>
                  <a:schemeClr val="tx1"/>
                </a:solidFill>
                <a:effectLst/>
                <a:latin typeface="+mn-lt"/>
                <a:ea typeface="+mn-ea"/>
                <a:cs typeface="+mn-cs"/>
              </a:rPr>
              <a:t>gehoors</a:t>
            </a:r>
            <a:r>
              <a:rPr lang="nl-NL" sz="1200" kern="1200" baseline="0" dirty="0">
                <a:solidFill>
                  <a:schemeClr val="tx1"/>
                </a:solidFill>
                <a:effectLst/>
                <a:latin typeface="+mn-lt"/>
                <a:ea typeface="+mn-ea"/>
                <a:cs typeface="+mn-cs"/>
              </a:rPr>
              <a:t> problemen de gehoorapparaten erin!</a:t>
            </a:r>
            <a:endParaRPr lang="nl-NL" sz="1200" kern="1200" dirty="0">
              <a:solidFill>
                <a:schemeClr val="tx1"/>
              </a:solidFill>
              <a:effectLst/>
              <a:latin typeface="+mn-lt"/>
              <a:ea typeface="+mn-ea"/>
              <a:cs typeface="+mn-cs"/>
            </a:endParaRPr>
          </a:p>
          <a:p>
            <a:pPr lvl="0"/>
            <a:r>
              <a:rPr lang="nl-NL" sz="1200" kern="1200" dirty="0">
                <a:solidFill>
                  <a:schemeClr val="tx1"/>
                </a:solidFill>
                <a:effectLst/>
                <a:latin typeface="+mn-lt"/>
                <a:ea typeface="+mn-ea"/>
                <a:cs typeface="+mn-cs"/>
              </a:rPr>
              <a:t>- optimalisatie van visus:</a:t>
            </a:r>
            <a:r>
              <a:rPr lang="nl-NL" sz="1200" kern="1200" baseline="0" dirty="0">
                <a:solidFill>
                  <a:schemeClr val="tx1"/>
                </a:solidFill>
                <a:effectLst/>
                <a:latin typeface="+mn-lt"/>
                <a:ea typeface="+mn-ea"/>
                <a:cs typeface="+mn-cs"/>
              </a:rPr>
              <a:t> bril op!</a:t>
            </a:r>
            <a:endParaRPr lang="nl-NL" sz="1200" kern="1200" dirty="0">
              <a:solidFill>
                <a:schemeClr val="tx1"/>
              </a:solidFill>
              <a:effectLst/>
              <a:latin typeface="+mn-lt"/>
              <a:ea typeface="+mn-ea"/>
              <a:cs typeface="+mn-cs"/>
            </a:endParaRPr>
          </a:p>
          <a:p>
            <a:pPr lvl="0"/>
            <a:r>
              <a:rPr lang="nl-NL" sz="1200" kern="1200" dirty="0">
                <a:solidFill>
                  <a:schemeClr val="tx1"/>
                </a:solidFill>
                <a:effectLst/>
                <a:latin typeface="+mn-lt"/>
                <a:ea typeface="+mn-ea"/>
                <a:cs typeface="+mn-cs"/>
              </a:rPr>
              <a:t>- slaap </a:t>
            </a:r>
          </a:p>
          <a:p>
            <a:pPr lvl="0"/>
            <a:r>
              <a:rPr lang="nl-NL" sz="1200" kern="1200" dirty="0">
                <a:solidFill>
                  <a:schemeClr val="tx1"/>
                </a:solidFill>
                <a:effectLst/>
                <a:latin typeface="+mn-lt"/>
                <a:ea typeface="+mn-ea"/>
                <a:cs typeface="+mn-cs"/>
              </a:rPr>
              <a:t>- mobilisatie </a:t>
            </a:r>
          </a:p>
          <a:p>
            <a:pPr lvl="0"/>
            <a:r>
              <a:rPr lang="nl-NL" sz="1200" kern="1200" dirty="0">
                <a:solidFill>
                  <a:schemeClr val="tx1"/>
                </a:solidFill>
                <a:effectLst/>
                <a:latin typeface="+mn-lt"/>
                <a:ea typeface="+mn-ea"/>
                <a:cs typeface="+mn-cs"/>
              </a:rPr>
              <a:t>- hydratatie</a:t>
            </a:r>
          </a:p>
          <a:p>
            <a:pPr lvl="0"/>
            <a:r>
              <a:rPr lang="nl-NL" sz="1200" kern="1200" dirty="0">
                <a:solidFill>
                  <a:schemeClr val="tx1"/>
                </a:solidFill>
                <a:effectLst/>
                <a:latin typeface="+mn-lt"/>
                <a:ea typeface="+mn-ea"/>
                <a:cs typeface="+mn-cs"/>
              </a:rPr>
              <a:t>- voeding </a:t>
            </a:r>
          </a:p>
          <a:p>
            <a:r>
              <a:rPr lang="nl-NL" sz="1200" kern="1200" dirty="0">
                <a:solidFill>
                  <a:schemeClr val="tx1"/>
                </a:solidFill>
                <a:effectLst/>
                <a:latin typeface="+mn-lt"/>
                <a:ea typeface="+mn-ea"/>
                <a:cs typeface="+mn-cs"/>
              </a:rPr>
              <a:t>Ook het staken van uitlokkende medicatie (zoals </a:t>
            </a:r>
            <a:r>
              <a:rPr lang="nl-NL" sz="1200" kern="1200" dirty="0" err="1">
                <a:solidFill>
                  <a:schemeClr val="tx1"/>
                </a:solidFill>
                <a:effectLst/>
                <a:latin typeface="+mn-lt"/>
                <a:ea typeface="+mn-ea"/>
                <a:cs typeface="+mn-cs"/>
              </a:rPr>
              <a:t>opioïden</a:t>
            </a:r>
            <a:r>
              <a:rPr lang="nl-NL" sz="1200" kern="1200" dirty="0">
                <a:solidFill>
                  <a:schemeClr val="tx1"/>
                </a:solidFill>
                <a:effectLst/>
                <a:latin typeface="+mn-lt"/>
                <a:ea typeface="+mn-ea"/>
                <a:cs typeface="+mn-cs"/>
              </a:rPr>
              <a:t>) kan een belangrijke interventie zijn.</a:t>
            </a:r>
          </a:p>
          <a:p>
            <a:pPr lvl="0"/>
            <a:endParaRPr lang="nl-NL" sz="1200" kern="1200" dirty="0">
              <a:solidFill>
                <a:schemeClr val="tx1"/>
              </a:solidFill>
              <a:effectLst/>
              <a:latin typeface="+mn-lt"/>
              <a:ea typeface="+mn-ea"/>
              <a:cs typeface="+mn-cs"/>
            </a:endParaRPr>
          </a:p>
          <a:p>
            <a:pPr lvl="0"/>
            <a:endParaRPr lang="nl-NL" sz="1200" kern="1200" dirty="0">
              <a:solidFill>
                <a:schemeClr val="tx1"/>
              </a:solidFill>
              <a:effectLst/>
              <a:latin typeface="+mn-lt"/>
              <a:ea typeface="+mn-ea"/>
              <a:cs typeface="+mn-cs"/>
            </a:endParaRPr>
          </a:p>
          <a:p>
            <a:r>
              <a:rPr lang="nl-NL" sz="1200" b="1" kern="1200" dirty="0">
                <a:solidFill>
                  <a:schemeClr val="tx1"/>
                </a:solidFill>
                <a:effectLst/>
                <a:latin typeface="+mn-lt"/>
                <a:ea typeface="+mn-ea"/>
                <a:cs typeface="+mn-cs"/>
              </a:rPr>
              <a:t>Verpleegkundige interventies bij pijn</a:t>
            </a:r>
            <a:endParaRPr lang="nl-NL" sz="1200" kern="1200" dirty="0">
              <a:solidFill>
                <a:schemeClr val="tx1"/>
              </a:solidFill>
              <a:effectLst/>
              <a:latin typeface="+mn-lt"/>
              <a:ea typeface="+mn-ea"/>
              <a:cs typeface="+mn-cs"/>
            </a:endParaRPr>
          </a:p>
          <a:p>
            <a:pPr lvl="0"/>
            <a:r>
              <a:rPr lang="nl-NL" sz="1200" kern="1200" dirty="0">
                <a:solidFill>
                  <a:schemeClr val="tx1"/>
                </a:solidFill>
                <a:effectLst/>
                <a:latin typeface="+mn-lt"/>
                <a:ea typeface="+mn-ea"/>
                <a:cs typeface="+mn-cs"/>
              </a:rPr>
              <a:t>- Stimuleer ouderen om te vertellen over pijn, neem de tijd hiervoor.</a:t>
            </a:r>
          </a:p>
          <a:p>
            <a:pPr lvl="0"/>
            <a:r>
              <a:rPr lang="nl-NL" sz="1200" kern="1200" dirty="0">
                <a:solidFill>
                  <a:schemeClr val="tx1"/>
                </a:solidFill>
                <a:effectLst/>
                <a:latin typeface="+mn-lt"/>
                <a:ea typeface="+mn-ea"/>
                <a:cs typeface="+mn-cs"/>
              </a:rPr>
              <a:t>- Gebruik een pijnlijst om pijn bij ouderen te herkennen.</a:t>
            </a:r>
          </a:p>
          <a:p>
            <a:pPr lvl="0"/>
            <a:r>
              <a:rPr lang="nl-NL" sz="1200" kern="1200" dirty="0">
                <a:solidFill>
                  <a:schemeClr val="tx1"/>
                </a:solidFill>
                <a:effectLst/>
                <a:latin typeface="+mn-lt"/>
                <a:ea typeface="+mn-ea"/>
                <a:cs typeface="+mn-cs"/>
              </a:rPr>
              <a:t>- Help met het vinden van een zit-/lighouding die minder pijn doet, en bied afleiding. </a:t>
            </a:r>
          </a:p>
          <a:p>
            <a:pPr lvl="0"/>
            <a:r>
              <a:rPr lang="nl-NL" sz="1200" kern="1200" dirty="0">
                <a:solidFill>
                  <a:schemeClr val="tx1"/>
                </a:solidFill>
                <a:effectLst/>
                <a:latin typeface="+mn-lt"/>
                <a:ea typeface="+mn-ea"/>
                <a:cs typeface="+mn-cs"/>
              </a:rPr>
              <a:t>- Vraag in contacten met familie naar het verschil met eerder (pijn)gedrag.</a:t>
            </a:r>
          </a:p>
          <a:p>
            <a:pPr lvl="0"/>
            <a:r>
              <a:rPr lang="nl-NL" sz="1200" kern="1200" dirty="0">
                <a:solidFill>
                  <a:schemeClr val="tx1"/>
                </a:solidFill>
                <a:effectLst/>
                <a:latin typeface="+mn-lt"/>
                <a:ea typeface="+mn-ea"/>
                <a:cs typeface="+mn-cs"/>
              </a:rPr>
              <a:t>- Geef de voorgeschreven medicatie op de juiste manier. </a:t>
            </a:r>
          </a:p>
          <a:p>
            <a:pPr lvl="0"/>
            <a:r>
              <a:rPr lang="nl-NL" sz="1200" kern="1200" dirty="0">
                <a:solidFill>
                  <a:schemeClr val="tx1"/>
                </a:solidFill>
                <a:effectLst/>
                <a:latin typeface="+mn-lt"/>
                <a:ea typeface="+mn-ea"/>
                <a:cs typeface="+mn-cs"/>
              </a:rPr>
              <a:t>- Rapporteer over het effect en de bijwerkingen van de behandeling. </a:t>
            </a:r>
          </a:p>
          <a:p>
            <a:pPr lvl="0"/>
            <a:r>
              <a:rPr lang="nl-NL" sz="1200" kern="1200" dirty="0">
                <a:solidFill>
                  <a:schemeClr val="tx1"/>
                </a:solidFill>
                <a:effectLst/>
                <a:latin typeface="+mn-lt"/>
                <a:ea typeface="+mn-ea"/>
                <a:cs typeface="+mn-cs"/>
              </a:rPr>
              <a:t>- Geef ernstige bijwerkingen direct door aan de dienstdoende arts. </a:t>
            </a:r>
          </a:p>
          <a:p>
            <a:pPr lvl="0"/>
            <a:r>
              <a:rPr lang="nl-NL" sz="1200" kern="1200" dirty="0">
                <a:solidFill>
                  <a:schemeClr val="tx1"/>
                </a:solidFill>
                <a:effectLst/>
                <a:latin typeface="+mn-lt"/>
                <a:ea typeface="+mn-ea"/>
                <a:cs typeface="+mn-cs"/>
              </a:rPr>
              <a:t>- Volg een scholing over pijn (bij ouderen). </a:t>
            </a:r>
          </a:p>
          <a:p>
            <a:endParaRPr lang="nl-NL" dirty="0"/>
          </a:p>
          <a:p>
            <a:r>
              <a:rPr lang="nl-NL" sz="1200" b="1" kern="1200" dirty="0">
                <a:solidFill>
                  <a:schemeClr val="tx1"/>
                </a:solidFill>
                <a:effectLst/>
                <a:latin typeface="+mn-lt"/>
                <a:ea typeface="+mn-ea"/>
                <a:cs typeface="+mn-cs"/>
              </a:rPr>
              <a:t>Overdracht naar thuiszorg</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Afhankelijk van afspraken binnen het ziekenhuis verdeel je bij de coördinatie van zorg de taken met de transferverpleegkundige. </a:t>
            </a:r>
          </a:p>
          <a:p>
            <a:r>
              <a:rPr lang="nl-NL" sz="1200" kern="1200" dirty="0">
                <a:solidFill>
                  <a:schemeClr val="tx1"/>
                </a:solidFill>
                <a:effectLst/>
                <a:latin typeface="+mn-lt"/>
                <a:ea typeface="+mn-ea"/>
                <a:cs typeface="+mn-cs"/>
              </a:rPr>
              <a:t>Denk aan de volgende punten bij de overdracht: </a:t>
            </a:r>
          </a:p>
          <a:p>
            <a:pPr lvl="0"/>
            <a:r>
              <a:rPr lang="nl-NL" sz="1200" kern="1200" dirty="0">
                <a:solidFill>
                  <a:schemeClr val="tx1"/>
                </a:solidFill>
                <a:effectLst/>
                <a:latin typeface="+mn-lt"/>
                <a:ea typeface="+mn-ea"/>
                <a:cs typeface="+mn-cs"/>
              </a:rPr>
              <a:t>Zorg dat de verpleegkundige overdracht de volgende informatie bevat: </a:t>
            </a:r>
          </a:p>
          <a:p>
            <a:pPr marL="171450" lvl="0" indent="-171450">
              <a:buFontTx/>
              <a:buChar char="-"/>
            </a:pPr>
            <a:r>
              <a:rPr lang="nl-NL" sz="1200" kern="1200" dirty="0">
                <a:solidFill>
                  <a:schemeClr val="tx1"/>
                </a:solidFill>
                <a:effectLst/>
                <a:latin typeface="+mn-lt"/>
                <a:ea typeface="+mn-ea"/>
                <a:cs typeface="+mn-cs"/>
              </a:rPr>
              <a:t>verleende zorg, aan wie en door wie en per wanneer de zorg wordt overgedragen, </a:t>
            </a:r>
          </a:p>
          <a:p>
            <a:pPr marL="171450" lvl="0" indent="-171450">
              <a:buFontTx/>
              <a:buChar char="-"/>
            </a:pPr>
            <a:r>
              <a:rPr lang="nl-NL" sz="1200" kern="1200" dirty="0">
                <a:solidFill>
                  <a:schemeClr val="tx1"/>
                </a:solidFill>
                <a:effectLst/>
                <a:latin typeface="+mn-lt"/>
                <a:ea typeface="+mn-ea"/>
                <a:cs typeface="+mn-cs"/>
              </a:rPr>
              <a:t>de actuele ondersteuningsvragen en de beoogde doelen, </a:t>
            </a:r>
          </a:p>
          <a:p>
            <a:pPr marL="171450" lvl="0" indent="-171450">
              <a:buFontTx/>
              <a:buChar char="-"/>
            </a:pPr>
            <a:r>
              <a:rPr lang="nl-NL" sz="1200" kern="1200" dirty="0">
                <a:solidFill>
                  <a:schemeClr val="tx1"/>
                </a:solidFill>
                <a:effectLst/>
                <a:latin typeface="+mn-lt"/>
                <a:ea typeface="+mn-ea"/>
                <a:cs typeface="+mn-cs"/>
              </a:rPr>
              <a:t>afspraken met de patiënt en mantelzorger, </a:t>
            </a:r>
          </a:p>
          <a:p>
            <a:pPr marL="171450" lvl="0" indent="-171450">
              <a:buFontTx/>
              <a:buChar char="-"/>
            </a:pPr>
            <a:r>
              <a:rPr lang="nl-NL" sz="1200" kern="1200" dirty="0">
                <a:solidFill>
                  <a:schemeClr val="tx1"/>
                </a:solidFill>
                <a:effectLst/>
                <a:latin typeface="+mn-lt"/>
                <a:ea typeface="+mn-ea"/>
                <a:cs typeface="+mn-cs"/>
              </a:rPr>
              <a:t>aanspreekpunt bij vragen. </a:t>
            </a:r>
          </a:p>
          <a:p>
            <a:pPr lvl="0"/>
            <a:r>
              <a:rPr lang="nl-NL" sz="1200" kern="1200" dirty="0">
                <a:solidFill>
                  <a:schemeClr val="tx1"/>
                </a:solidFill>
                <a:effectLst/>
                <a:latin typeface="+mn-lt"/>
                <a:ea typeface="+mn-ea"/>
                <a:cs typeface="+mn-cs"/>
              </a:rPr>
              <a:t>Zorg dat er in de schriftelijke medische overdracht aandacht is voor veelvoorkomende risico’s voor kwetsbare ouderen bij overdrachtssituaties (zoals valrisico en medicatie, delier). </a:t>
            </a:r>
          </a:p>
          <a:p>
            <a:pPr lvl="0"/>
            <a:r>
              <a:rPr lang="nl-NL" sz="1200" kern="1200" dirty="0">
                <a:solidFill>
                  <a:schemeClr val="tx1"/>
                </a:solidFill>
                <a:effectLst/>
                <a:latin typeface="+mn-lt"/>
                <a:ea typeface="+mn-ea"/>
                <a:cs typeface="+mn-cs"/>
              </a:rPr>
              <a:t>Zorg dat de noodzakelijke zorg en ondersteuning in de thuissituatie (of verpleeghuis, geriatrische revalidatiezorg) in kaart zijn gebracht, bijvoorbeeld door de wijkverpleegkundige en/of </a:t>
            </a:r>
            <a:r>
              <a:rPr lang="nl-NL" sz="1200" kern="1200" dirty="0" err="1">
                <a:solidFill>
                  <a:schemeClr val="tx1"/>
                </a:solidFill>
                <a:effectLst/>
                <a:latin typeface="+mn-lt"/>
                <a:ea typeface="+mn-ea"/>
                <a:cs typeface="+mn-cs"/>
              </a:rPr>
              <a:t>trnsfer</a:t>
            </a:r>
            <a:r>
              <a:rPr lang="nl-NL" sz="1200" kern="1200" dirty="0">
                <a:solidFill>
                  <a:schemeClr val="tx1"/>
                </a:solidFill>
                <a:effectLst/>
                <a:latin typeface="+mn-lt"/>
                <a:ea typeface="+mn-ea"/>
                <a:cs typeface="+mn-cs"/>
              </a:rPr>
              <a:t> verpleegkundige in het ziekenhuis, volgens de stappen van de Transmurale </a:t>
            </a:r>
            <a:r>
              <a:rPr lang="nl-NL" sz="1200" kern="1200" dirty="0" err="1">
                <a:solidFill>
                  <a:schemeClr val="tx1"/>
                </a:solidFill>
                <a:effectLst/>
                <a:latin typeface="+mn-lt"/>
                <a:ea typeface="+mn-ea"/>
                <a:cs typeface="+mn-cs"/>
              </a:rPr>
              <a:t>Zorgbrug</a:t>
            </a:r>
            <a:r>
              <a:rPr lang="nl-NL" sz="1200" kern="1200" dirty="0">
                <a:solidFill>
                  <a:schemeClr val="tx1"/>
                </a:solidFill>
                <a:effectLst/>
                <a:latin typeface="+mn-lt"/>
                <a:ea typeface="+mn-ea"/>
                <a:cs typeface="+mn-cs"/>
              </a:rPr>
              <a:t>. </a:t>
            </a:r>
          </a:p>
          <a:p>
            <a:pPr lvl="0"/>
            <a:r>
              <a:rPr lang="nl-NL" sz="1200" kern="1200" dirty="0">
                <a:solidFill>
                  <a:schemeClr val="tx1"/>
                </a:solidFill>
                <a:effectLst/>
                <a:latin typeface="+mn-lt"/>
                <a:ea typeface="+mn-ea"/>
                <a:cs typeface="+mn-cs"/>
              </a:rPr>
              <a:t>Zorg dat de overdracht van zorg en behandeling met de opvolgend zorgverlener, patiënt en de mantelzorger is afgestemd. </a:t>
            </a:r>
          </a:p>
          <a:p>
            <a:r>
              <a:rPr lang="nl-NL" sz="1200" kern="1200" dirty="0">
                <a:solidFill>
                  <a:schemeClr val="tx1"/>
                </a:solidFill>
                <a:effectLst/>
                <a:latin typeface="+mn-lt"/>
                <a:ea typeface="+mn-ea"/>
                <a:cs typeface="+mn-cs"/>
              </a:rPr>
              <a:t> </a:t>
            </a:r>
          </a:p>
          <a:p>
            <a:r>
              <a:rPr lang="nl-NL" sz="1200" b="1" kern="1200" dirty="0">
                <a:solidFill>
                  <a:schemeClr val="tx1"/>
                </a:solidFill>
                <a:effectLst/>
                <a:latin typeface="+mn-lt"/>
                <a:ea typeface="+mn-ea"/>
                <a:cs typeface="+mn-cs"/>
              </a:rPr>
              <a:t>Volgens de stappen van de Transmurale </a:t>
            </a:r>
            <a:r>
              <a:rPr lang="nl-NL" sz="1200" b="1" kern="1200" dirty="0" err="1">
                <a:solidFill>
                  <a:schemeClr val="tx1"/>
                </a:solidFill>
                <a:effectLst/>
                <a:latin typeface="+mn-lt"/>
                <a:ea typeface="+mn-ea"/>
                <a:cs typeface="+mn-cs"/>
              </a:rPr>
              <a:t>Zorgbrug</a:t>
            </a:r>
            <a:r>
              <a:rPr lang="nl-NL" sz="1200" b="1" kern="1200" dirty="0">
                <a:solidFill>
                  <a:schemeClr val="tx1"/>
                </a:solidFill>
                <a:effectLst/>
                <a:latin typeface="+mn-lt"/>
                <a:ea typeface="+mn-ea"/>
                <a:cs typeface="+mn-cs"/>
              </a:rPr>
              <a:t> werken ziekenhuis, thuiszorgorganisaties, eerste lijn, verpleeg-, revalidatie- en verzorgingshuizen en mantelzorgers samen om de overgang tussen ziekenhuis en thuiszorg of langdurige zorg of revalidatiezorg soepel te laten verlopen. </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 </a:t>
            </a:r>
          </a:p>
          <a:p>
            <a:endParaRPr lang="nl-NL" dirty="0"/>
          </a:p>
        </p:txBody>
      </p:sp>
      <p:sp>
        <p:nvSpPr>
          <p:cNvPr id="4" name="Tijdelijke aanduiding voor dianummer 3"/>
          <p:cNvSpPr>
            <a:spLocks noGrp="1"/>
          </p:cNvSpPr>
          <p:nvPr>
            <p:ph type="sldNum" sz="quarter" idx="10"/>
          </p:nvPr>
        </p:nvSpPr>
        <p:spPr/>
        <p:txBody>
          <a:bodyPr/>
          <a:lstStyle/>
          <a:p>
            <a:fld id="{AE1A5090-96D4-4407-ADBD-9B7A54090F7C}" type="slidenum">
              <a:rPr lang="nl-NL" smtClean="0"/>
              <a:t>14</a:t>
            </a:fld>
            <a:endParaRPr lang="nl-NL"/>
          </a:p>
        </p:txBody>
      </p:sp>
    </p:spTree>
    <p:extLst>
      <p:ext uri="{BB962C8B-B14F-4D97-AF65-F5344CB8AC3E}">
        <p14:creationId xmlns:p14="http://schemas.microsoft.com/office/powerpoint/2010/main" val="2486324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14" name="Titel 13"/>
          <p:cNvSpPr>
            <a:spLocks noGrp="1"/>
          </p:cNvSpPr>
          <p:nvPr>
            <p:ph type="ctrTitle"/>
          </p:nvPr>
        </p:nvSpPr>
        <p:spPr>
          <a:xfrm>
            <a:off x="1432560" y="359898"/>
            <a:ext cx="7406640" cy="1472184"/>
          </a:xfrm>
        </p:spPr>
        <p:txBody>
          <a:bodyPr anchor="b"/>
          <a:lstStyle>
            <a:lvl1pPr algn="l">
              <a:defRPr/>
            </a:lvl1pPr>
            <a:extLst/>
          </a:lstStyle>
          <a:p>
            <a:r>
              <a:rPr kumimoji="0" lang="nl-NL"/>
              <a:t>Klik om de stijl te bewerken</a:t>
            </a:r>
            <a:endParaRPr kumimoji="0" lang="en-US"/>
          </a:p>
        </p:txBody>
      </p:sp>
      <p:sp>
        <p:nvSpPr>
          <p:cNvPr id="22" name="Ondertitel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nl-NL"/>
              <a:t>Klik om de ondertitelstijl van het model te bewerken</a:t>
            </a:r>
            <a:endParaRPr kumimoji="0" lang="en-US"/>
          </a:p>
        </p:txBody>
      </p:sp>
      <p:sp>
        <p:nvSpPr>
          <p:cNvPr id="7" name="Tijdelijke aanduiding voor datum 6"/>
          <p:cNvSpPr>
            <a:spLocks noGrp="1"/>
          </p:cNvSpPr>
          <p:nvPr>
            <p:ph type="dt" sz="half" idx="10"/>
          </p:nvPr>
        </p:nvSpPr>
        <p:spPr/>
        <p:txBody>
          <a:bodyPr/>
          <a:lstStyle/>
          <a:p>
            <a:fld id="{81EA9493-BCD9-4913-859F-86258FEAD7F7}" type="datetimeFigureOut">
              <a:rPr lang="nl-NL" smtClean="0"/>
              <a:t>9-2-2022</a:t>
            </a:fld>
            <a:endParaRPr lang="nl-NL"/>
          </a:p>
        </p:txBody>
      </p:sp>
      <p:sp>
        <p:nvSpPr>
          <p:cNvPr id="20" name="Tijdelijke aanduiding voor voettekst 19"/>
          <p:cNvSpPr>
            <a:spLocks noGrp="1"/>
          </p:cNvSpPr>
          <p:nvPr>
            <p:ph type="ftr" sz="quarter" idx="11"/>
          </p:nvPr>
        </p:nvSpPr>
        <p:spPr/>
        <p:txBody>
          <a:bodyPr/>
          <a:lstStyle/>
          <a:p>
            <a:endParaRPr lang="nl-NL"/>
          </a:p>
        </p:txBody>
      </p:sp>
      <p:sp>
        <p:nvSpPr>
          <p:cNvPr id="10" name="Tijdelijke aanduiding voor dianummer 9"/>
          <p:cNvSpPr>
            <a:spLocks noGrp="1"/>
          </p:cNvSpPr>
          <p:nvPr>
            <p:ph type="sldNum" sz="quarter" idx="12"/>
          </p:nvPr>
        </p:nvSpPr>
        <p:spPr/>
        <p:txBody>
          <a:bodyPr/>
          <a:lstStyle/>
          <a:p>
            <a:fld id="{AEDA76E9-A02B-4D95-B866-03DC65BF09AB}" type="slidenum">
              <a:rPr lang="nl-NL" smtClean="0"/>
              <a:t>‹nr.›</a:t>
            </a:fld>
            <a:endParaRPr lang="nl-NL"/>
          </a:p>
        </p:txBody>
      </p:sp>
      <p:sp>
        <p:nvSpPr>
          <p:cNvPr id="8" name="Ova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81EA9493-BCD9-4913-859F-86258FEAD7F7}" type="datetimeFigureOut">
              <a:rPr lang="nl-NL" smtClean="0"/>
              <a:t>9-2-2022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EDA76E9-A02B-4D95-B866-03DC65BF09AB}"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58000" y="274639"/>
            <a:ext cx="1828800" cy="5851525"/>
          </a:xfrm>
        </p:spPr>
        <p:txBody>
          <a:bodyPr vert="eaVert"/>
          <a:lstStyle/>
          <a:p>
            <a:r>
              <a:rPr kumimoji="0" lang="nl-NL"/>
              <a:t>Klik om de stijl te bewerken</a:t>
            </a:r>
            <a:endParaRPr kumimoji="0" lang="en-US"/>
          </a:p>
        </p:txBody>
      </p:sp>
      <p:sp>
        <p:nvSpPr>
          <p:cNvPr id="3" name="Tijdelijke aanduiding voor verticale tekst 2"/>
          <p:cNvSpPr>
            <a:spLocks noGrp="1"/>
          </p:cNvSpPr>
          <p:nvPr>
            <p:ph type="body" orient="vert" idx="1"/>
          </p:nvPr>
        </p:nvSpPr>
        <p:spPr>
          <a:xfrm>
            <a:off x="1143000" y="274640"/>
            <a:ext cx="5562600" cy="5851525"/>
          </a:xfrm>
        </p:spPr>
        <p:txBody>
          <a:bodyPr vert="eaVer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81EA9493-BCD9-4913-859F-86258FEAD7F7}" type="datetimeFigureOut">
              <a:rPr lang="nl-NL" smtClean="0"/>
              <a:t>9-2-2022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EDA76E9-A02B-4D95-B866-03DC65BF09AB}"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a:t>Klik om de stijl te bewerken</a:t>
            </a:r>
            <a:endParaRPr kumimoji="0" lang="en-US"/>
          </a:p>
        </p:txBody>
      </p:sp>
      <p:sp>
        <p:nvSpPr>
          <p:cNvPr id="3" name="Tijdelijke aanduiding voor inhoud 2"/>
          <p:cNvSpPr>
            <a:spLocks noGrp="1"/>
          </p:cNvSpPr>
          <p:nvPr>
            <p:ph idx="1"/>
          </p:nvPr>
        </p:nvSpPr>
        <p:spPr/>
        <p:txBody>
          <a:body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81EA9493-BCD9-4913-859F-86258FEAD7F7}" type="datetimeFigureOut">
              <a:rPr lang="nl-NL" smtClean="0"/>
              <a:t>9-2-2022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EDA76E9-A02B-4D95-B866-03DC65BF09AB}"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7" name="Rechthoek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nl-NL"/>
              <a:t>Klik om de stijl te bewerken</a:t>
            </a:r>
            <a:endParaRPr kumimoji="0" lang="en-US"/>
          </a:p>
        </p:txBody>
      </p:sp>
      <p:sp>
        <p:nvSpPr>
          <p:cNvPr id="3" name="Tijdelijke aanduiding voor tekst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nl-NL"/>
              <a:t>Klik om de modelstijlen te bewerken</a:t>
            </a:r>
          </a:p>
        </p:txBody>
      </p:sp>
      <p:sp>
        <p:nvSpPr>
          <p:cNvPr id="4" name="Tijdelijke aanduiding voor datum 3"/>
          <p:cNvSpPr>
            <a:spLocks noGrp="1"/>
          </p:cNvSpPr>
          <p:nvPr>
            <p:ph type="dt" sz="half" idx="10"/>
          </p:nvPr>
        </p:nvSpPr>
        <p:spPr/>
        <p:txBody>
          <a:bodyPr/>
          <a:lstStyle/>
          <a:p>
            <a:fld id="{81EA9493-BCD9-4913-859F-86258FEAD7F7}" type="datetimeFigureOut">
              <a:rPr lang="nl-NL" smtClean="0"/>
              <a:t>9-2-2022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EDA76E9-A02B-4D95-B866-03DC65BF09AB}" type="slidenum">
              <a:rPr lang="nl-NL" smtClean="0"/>
              <a:t>‹nr.›</a:t>
            </a:fld>
            <a:endParaRPr lang="nl-NL"/>
          </a:p>
        </p:txBody>
      </p:sp>
      <p:sp>
        <p:nvSpPr>
          <p:cNvPr id="10" name="Rechthoek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1435608" y="274320"/>
            <a:ext cx="7498080" cy="1143000"/>
          </a:xfrm>
        </p:spPr>
        <p:txBody>
          <a:bodyPr/>
          <a:lstStyle/>
          <a:p>
            <a:r>
              <a:rPr kumimoji="0" lang="nl-NL"/>
              <a:t>Klik om de stijl te bewerken</a:t>
            </a:r>
            <a:endParaRPr kumimoji="0" lang="en-US"/>
          </a:p>
        </p:txBody>
      </p:sp>
      <p:sp>
        <p:nvSpPr>
          <p:cNvPr id="3" name="Tijdelijke aanduiding voor inhoud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inhoud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5" name="Tijdelijke aanduiding voor datum 4"/>
          <p:cNvSpPr>
            <a:spLocks noGrp="1"/>
          </p:cNvSpPr>
          <p:nvPr>
            <p:ph type="dt" sz="half" idx="10"/>
          </p:nvPr>
        </p:nvSpPr>
        <p:spPr/>
        <p:txBody>
          <a:bodyPr/>
          <a:lstStyle/>
          <a:p>
            <a:fld id="{81EA9493-BCD9-4913-859F-86258FEAD7F7}" type="datetimeFigureOut">
              <a:rPr lang="nl-NL" smtClean="0"/>
              <a:t>9-2-2022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EDA76E9-A02B-4D95-B866-03DC65BF09AB}"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nl-NL"/>
              <a:t>Klik om de stijl te bewerken</a:t>
            </a:r>
            <a:endParaRPr kumimoji="0" lang="en-US"/>
          </a:p>
        </p:txBody>
      </p:sp>
      <p:sp>
        <p:nvSpPr>
          <p:cNvPr id="3" name="Tijdelijke aanduiding voor tekst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a:t>Klik om de modelstijlen te bewerken</a:t>
            </a:r>
          </a:p>
        </p:txBody>
      </p:sp>
      <p:sp>
        <p:nvSpPr>
          <p:cNvPr id="4" name="Tijdelijke aanduiding voor tekst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a:t>Klik om de modelstijlen te bewerken</a:t>
            </a:r>
          </a:p>
        </p:txBody>
      </p:sp>
      <p:sp>
        <p:nvSpPr>
          <p:cNvPr id="5" name="Tijdelijke aanduiding voor inhoud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6" name="Tijdelijke aanduiding voor inhoud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7" name="Tijdelijke aanduiding voor datum 6"/>
          <p:cNvSpPr>
            <a:spLocks noGrp="1"/>
          </p:cNvSpPr>
          <p:nvPr>
            <p:ph type="dt" sz="half" idx="10"/>
          </p:nvPr>
        </p:nvSpPr>
        <p:spPr/>
        <p:txBody>
          <a:bodyPr/>
          <a:lstStyle/>
          <a:p>
            <a:fld id="{81EA9493-BCD9-4913-859F-86258FEAD7F7}" type="datetimeFigureOut">
              <a:rPr lang="nl-NL" smtClean="0"/>
              <a:t>9-2-2022</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AEDA76E9-A02B-4D95-B866-03DC65BF09AB}"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1435608" y="274320"/>
            <a:ext cx="7498080" cy="1143000"/>
          </a:xfrm>
        </p:spPr>
        <p:txBody>
          <a:bodyPr anchor="ctr"/>
          <a:lstStyle/>
          <a:p>
            <a:r>
              <a:rPr kumimoji="0" lang="nl-NL"/>
              <a:t>Klik om de stijl te bewerken</a:t>
            </a:r>
            <a:endParaRPr kumimoji="0" lang="en-US"/>
          </a:p>
        </p:txBody>
      </p:sp>
      <p:sp>
        <p:nvSpPr>
          <p:cNvPr id="3" name="Tijdelijke aanduiding voor datum 2"/>
          <p:cNvSpPr>
            <a:spLocks noGrp="1"/>
          </p:cNvSpPr>
          <p:nvPr>
            <p:ph type="dt" sz="half" idx="10"/>
          </p:nvPr>
        </p:nvSpPr>
        <p:spPr/>
        <p:txBody>
          <a:bodyPr/>
          <a:lstStyle/>
          <a:p>
            <a:fld id="{81EA9493-BCD9-4913-859F-86258FEAD7F7}" type="datetimeFigureOut">
              <a:rPr lang="nl-NL" smtClean="0"/>
              <a:t>9-2-2022</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AEDA76E9-A02B-4D95-B866-03DC65BF09AB}"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Rechthoek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jdelijke aanduiding voor datum 1"/>
          <p:cNvSpPr>
            <a:spLocks noGrp="1"/>
          </p:cNvSpPr>
          <p:nvPr>
            <p:ph type="dt" sz="half" idx="10"/>
          </p:nvPr>
        </p:nvSpPr>
        <p:spPr/>
        <p:txBody>
          <a:bodyPr/>
          <a:lstStyle/>
          <a:p>
            <a:fld id="{81EA9493-BCD9-4913-859F-86258FEAD7F7}" type="datetimeFigureOut">
              <a:rPr lang="nl-NL" smtClean="0"/>
              <a:t>9-2-2022</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AEDA76E9-A02B-4D95-B866-03DC65BF09AB}" type="slidenum">
              <a:rPr lang="nl-NL" smtClean="0"/>
              <a:t>‹nr.›</a:t>
            </a:fld>
            <a:endParaRPr lang="nl-NL"/>
          </a:p>
        </p:txBody>
      </p:sp>
      <p:sp>
        <p:nvSpPr>
          <p:cNvPr id="6" name="Rechthoek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nl-NL"/>
              <a:t>Klik om de stijl te bewerken</a:t>
            </a:r>
            <a:endParaRPr kumimoji="0" lang="en-US"/>
          </a:p>
        </p:txBody>
      </p:sp>
      <p:sp>
        <p:nvSpPr>
          <p:cNvPr id="3" name="Tijdelijke aanduiding voor tekst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nl-NL"/>
              <a:t>Klik om de modelstijlen te bewerken</a:t>
            </a:r>
          </a:p>
        </p:txBody>
      </p:sp>
      <p:sp>
        <p:nvSpPr>
          <p:cNvPr id="4" name="Tijdelijke aanduiding voor inhoud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5" name="Tijdelijke aanduiding voor datum 4"/>
          <p:cNvSpPr>
            <a:spLocks noGrp="1"/>
          </p:cNvSpPr>
          <p:nvPr>
            <p:ph type="dt" sz="half" idx="10"/>
          </p:nvPr>
        </p:nvSpPr>
        <p:spPr/>
        <p:txBody>
          <a:bodyPr/>
          <a:lstStyle/>
          <a:p>
            <a:fld id="{81EA9493-BCD9-4913-859F-86258FEAD7F7}" type="datetimeFigureOut">
              <a:rPr lang="nl-NL" smtClean="0"/>
              <a:t>9-2-2022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EDA76E9-A02B-4D95-B866-03DC65BF09AB}"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nl-NL"/>
              <a:t>Klik om de stijl te bewerken</a:t>
            </a:r>
            <a:endParaRPr kumimoji="0" lang="en-US"/>
          </a:p>
        </p:txBody>
      </p:sp>
      <p:sp>
        <p:nvSpPr>
          <p:cNvPr id="5" name="Tijdelijke aanduiding voor datum 4"/>
          <p:cNvSpPr>
            <a:spLocks noGrp="1"/>
          </p:cNvSpPr>
          <p:nvPr>
            <p:ph type="dt" sz="half" idx="10"/>
          </p:nvPr>
        </p:nvSpPr>
        <p:spPr/>
        <p:txBody>
          <a:bodyPr/>
          <a:lstStyle/>
          <a:p>
            <a:fld id="{81EA9493-BCD9-4913-859F-86258FEAD7F7}" type="datetimeFigureOut">
              <a:rPr lang="nl-NL" smtClean="0"/>
              <a:t>9-2-2022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EDA76E9-A02B-4D95-B866-03DC65BF09AB}" type="slidenum">
              <a:rPr lang="nl-NL" smtClean="0"/>
              <a:t>‹nr.›</a:t>
            </a:fld>
            <a:endParaRPr lang="nl-NL"/>
          </a:p>
        </p:txBody>
      </p:sp>
      <p:sp>
        <p:nvSpPr>
          <p:cNvPr id="8" name="Rechthoek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Tijdelijke aanduiding voor afbeelding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nl-NL"/>
              <a:t>Klik op het pictogram als u een afbeelding wilt toevoegen</a:t>
            </a:r>
            <a:endParaRPr kumimoji="0" lang="en-US" dirty="0"/>
          </a:p>
        </p:txBody>
      </p:sp>
      <p:sp>
        <p:nvSpPr>
          <p:cNvPr id="9" name="Stroomdiagram: Proce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Stroomdiagram: Proce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ijdelijke aanduiding voor tekst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nl-NL"/>
              <a:t>Klik om de modelstijlen te bewerken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irkel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ing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hthoek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jdelijke aanduiding voor titel 4"/>
          <p:cNvSpPr>
            <a:spLocks noGrp="1"/>
          </p:cNvSpPr>
          <p:nvPr>
            <p:ph type="title"/>
          </p:nvPr>
        </p:nvSpPr>
        <p:spPr>
          <a:xfrm>
            <a:off x="1435608" y="274638"/>
            <a:ext cx="7498080" cy="1143000"/>
          </a:xfrm>
          <a:prstGeom prst="rect">
            <a:avLst/>
          </a:prstGeom>
        </p:spPr>
        <p:txBody>
          <a:bodyPr anchor="ctr">
            <a:normAutofit/>
          </a:bodyPr>
          <a:lstStyle/>
          <a:p>
            <a:r>
              <a:rPr kumimoji="0" lang="nl-NL"/>
              <a:t>Klik om de stijl te bewerken</a:t>
            </a:r>
            <a:endParaRPr kumimoji="0" lang="en-US"/>
          </a:p>
        </p:txBody>
      </p:sp>
      <p:sp>
        <p:nvSpPr>
          <p:cNvPr id="9" name="Tijdelijke aanduiding voor tekst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nl-NL"/>
              <a:t>Klik om de modelstijlen te bewerken</a:t>
            </a:r>
          </a:p>
          <a:p>
            <a:pPr lvl="1" eaLnBrk="1" latinLnBrk="0" hangingPunct="1"/>
            <a:r>
              <a:rPr kumimoji="0" lang="nl-NL"/>
              <a:t>Tweede niveau</a:t>
            </a:r>
          </a:p>
          <a:p>
            <a:pPr lvl="2" eaLnBrk="1" latinLnBrk="0" hangingPunct="1"/>
            <a:r>
              <a:rPr kumimoji="0" lang="nl-NL"/>
              <a:t>Derde niveau</a:t>
            </a:r>
          </a:p>
          <a:p>
            <a:pPr lvl="3" eaLnBrk="1" latinLnBrk="0" hangingPunct="1"/>
            <a:r>
              <a:rPr kumimoji="0" lang="nl-NL"/>
              <a:t>Vierde niveau</a:t>
            </a:r>
          </a:p>
          <a:p>
            <a:pPr lvl="4" eaLnBrk="1" latinLnBrk="0" hangingPunct="1"/>
            <a:r>
              <a:rPr kumimoji="0" lang="nl-NL"/>
              <a:t>Vijfde niveau</a:t>
            </a:r>
            <a:endParaRPr kumimoji="0" lang="en-US"/>
          </a:p>
        </p:txBody>
      </p:sp>
      <p:sp>
        <p:nvSpPr>
          <p:cNvPr id="24" name="Tijdelijke aanduiding voor datum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1EA9493-BCD9-4913-859F-86258FEAD7F7}" type="datetimeFigureOut">
              <a:rPr lang="nl-NL" smtClean="0"/>
              <a:t>9-2-2022</a:t>
            </a:fld>
            <a:endParaRPr lang="nl-NL"/>
          </a:p>
        </p:txBody>
      </p:sp>
      <p:sp>
        <p:nvSpPr>
          <p:cNvPr id="10" name="Tijdelijke aanduiding voor voettekst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nl-NL"/>
          </a:p>
        </p:txBody>
      </p:sp>
      <p:sp>
        <p:nvSpPr>
          <p:cNvPr id="22" name="Tijdelijke aanduiding voor dianumm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EDA76E9-A02B-4D95-B866-03DC65BF09AB}" type="slidenum">
              <a:rPr lang="nl-NL" smtClean="0"/>
              <a:t>‹nr.›</a:t>
            </a:fld>
            <a:endParaRPr lang="nl-NL"/>
          </a:p>
        </p:txBody>
      </p:sp>
      <p:sp>
        <p:nvSpPr>
          <p:cNvPr id="15" name="Rechthoek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youtu.be/bE7CKuu6Zoo"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youtu.be/_UUnIEV-qlc"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google.nl/url?sa=i&amp;url=https://www.tes.com/lessons/lFbBTC51GC2Hog/een-les-ontwerpen&amp;psig=AOvVaw23QhZl518c1-gRGlM_u3fh&amp;ust=1584008200465000&amp;source=images&amp;cd=vfe&amp;ved=0CAIQjRxqFwoTCOCG3sKYkugCFQAAAAAdAAAAABA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p:txBody>
          <a:bodyPr/>
          <a:lstStyle/>
          <a:p>
            <a:r>
              <a:rPr lang="nl-NL" dirty="0"/>
              <a:t>Spoed in de ouderenzorg</a:t>
            </a:r>
          </a:p>
        </p:txBody>
      </p:sp>
      <p:sp>
        <p:nvSpPr>
          <p:cNvPr id="5" name="Ondertitel 4"/>
          <p:cNvSpPr>
            <a:spLocks noGrp="1"/>
          </p:cNvSpPr>
          <p:nvPr>
            <p:ph type="subTitle" idx="1"/>
          </p:nvPr>
        </p:nvSpPr>
        <p:spPr>
          <a:xfrm>
            <a:off x="1432560" y="1850064"/>
            <a:ext cx="7406640" cy="4819296"/>
          </a:xfrm>
        </p:spPr>
        <p:txBody>
          <a:bodyPr>
            <a:normAutofit fontScale="92500" lnSpcReduction="10000"/>
          </a:bodyPr>
          <a:lstStyle/>
          <a:p>
            <a:pPr algn="r"/>
            <a:endParaRPr lang="nl-NL" dirty="0"/>
          </a:p>
          <a:p>
            <a:pPr algn="r"/>
            <a:endParaRPr lang="nl-NL" dirty="0"/>
          </a:p>
          <a:p>
            <a:pPr algn="r"/>
            <a:endParaRPr lang="nl-NL" dirty="0"/>
          </a:p>
          <a:p>
            <a:pPr algn="r"/>
            <a:endParaRPr lang="nl-NL" dirty="0"/>
          </a:p>
          <a:p>
            <a:pPr algn="r"/>
            <a:endParaRPr lang="nl-NL" dirty="0"/>
          </a:p>
          <a:p>
            <a:pPr algn="r"/>
            <a:r>
              <a:rPr lang="nl-NL" dirty="0"/>
              <a:t>“Voorkomen is beter dan genezen”</a:t>
            </a:r>
          </a:p>
          <a:p>
            <a:pPr algn="r"/>
            <a:endParaRPr lang="nl-NL" dirty="0"/>
          </a:p>
          <a:p>
            <a:pPr algn="r"/>
            <a:endParaRPr lang="nl-NL" dirty="0"/>
          </a:p>
          <a:p>
            <a:pPr algn="r"/>
            <a:endParaRPr lang="nl-NL" dirty="0"/>
          </a:p>
          <a:p>
            <a:pPr algn="r"/>
            <a:endParaRPr lang="nl-NL" dirty="0"/>
          </a:p>
          <a:p>
            <a:pPr algn="r"/>
            <a:endParaRPr lang="nl-NL" dirty="0"/>
          </a:p>
          <a:p>
            <a:pPr algn="r"/>
            <a:r>
              <a:rPr lang="nl-NL" sz="1400" dirty="0"/>
              <a:t>Jannie Elzinga- </a:t>
            </a:r>
            <a:r>
              <a:rPr lang="nl-NL" sz="1400" dirty="0" err="1"/>
              <a:t>Schriemer</a:t>
            </a:r>
            <a:r>
              <a:rPr lang="nl-NL" sz="1400" dirty="0"/>
              <a:t>,  praktijkopleider C2VA</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3212976"/>
            <a:ext cx="2381250" cy="1581150"/>
          </a:xfrm>
          <a:prstGeom prst="ellipse">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26037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Filmpje opvang spoedeisende hulp 1</a:t>
            </a:r>
          </a:p>
        </p:txBody>
      </p:sp>
      <p:sp>
        <p:nvSpPr>
          <p:cNvPr id="3" name="Tijdelijke aanduiding voor inhoud 2"/>
          <p:cNvSpPr>
            <a:spLocks noGrp="1"/>
          </p:cNvSpPr>
          <p:nvPr>
            <p:ph idx="1"/>
          </p:nvPr>
        </p:nvSpPr>
        <p:spPr/>
        <p:txBody>
          <a:bodyPr/>
          <a:lstStyle/>
          <a:p>
            <a:r>
              <a:rPr lang="nl-NL" sz="2800" b="1" dirty="0"/>
              <a:t>De oudere patiënt op de SEH - deel 1</a:t>
            </a:r>
            <a:br>
              <a:rPr lang="nl-NL" sz="2800" dirty="0"/>
            </a:br>
            <a:r>
              <a:rPr lang="nl-NL" sz="2400" dirty="0"/>
              <a:t>Hoe beleeft de acuut zieke oudere de spoedeisende hulp? In de eerste video wordt </a:t>
            </a:r>
            <a:r>
              <a:rPr lang="nl-NL" sz="2400" u="sng" dirty="0"/>
              <a:t>geen</a:t>
            </a:r>
            <a:r>
              <a:rPr lang="nl-NL" sz="2400" dirty="0"/>
              <a:t> rekening gehouden met specifieke omstandigheden voor ouderen. </a:t>
            </a:r>
          </a:p>
          <a:p>
            <a:endParaRPr lang="nl-NL" sz="2400" dirty="0"/>
          </a:p>
          <a:p>
            <a:pPr marL="82296" indent="0" algn="ctr">
              <a:buNone/>
            </a:pPr>
            <a:r>
              <a:rPr lang="nl-NL" sz="2400" dirty="0">
                <a:hlinkClick r:id="rId2"/>
              </a:rPr>
              <a:t>https://youtu.be/bE7CKuu6Zoo</a:t>
            </a:r>
            <a:r>
              <a:rPr lang="nl-NL" sz="2400" dirty="0"/>
              <a:t> </a:t>
            </a:r>
          </a:p>
        </p:txBody>
      </p:sp>
    </p:spTree>
    <p:extLst>
      <p:ext uri="{BB962C8B-B14F-4D97-AF65-F5344CB8AC3E}">
        <p14:creationId xmlns:p14="http://schemas.microsoft.com/office/powerpoint/2010/main" val="2106545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Filmpje opvang spoedeisende hulp 2</a:t>
            </a:r>
          </a:p>
        </p:txBody>
      </p:sp>
      <p:sp>
        <p:nvSpPr>
          <p:cNvPr id="3" name="Tijdelijke aanduiding voor inhoud 2"/>
          <p:cNvSpPr>
            <a:spLocks noGrp="1"/>
          </p:cNvSpPr>
          <p:nvPr>
            <p:ph idx="1"/>
          </p:nvPr>
        </p:nvSpPr>
        <p:spPr/>
        <p:txBody>
          <a:bodyPr>
            <a:normAutofit/>
          </a:bodyPr>
          <a:lstStyle/>
          <a:p>
            <a:r>
              <a:rPr lang="nl-NL" sz="2800" b="1" dirty="0"/>
              <a:t>De oudere patiënt op de SEH - deel 2</a:t>
            </a:r>
            <a:br>
              <a:rPr lang="nl-NL" sz="2800" dirty="0"/>
            </a:br>
            <a:r>
              <a:rPr lang="nl-NL" sz="2400" dirty="0"/>
              <a:t>Hoe beleeft de acuut zieke oudere de spoedeisende hulp? In de tweede video wordt </a:t>
            </a:r>
            <a:r>
              <a:rPr lang="nl-NL" sz="2400" u="sng" dirty="0"/>
              <a:t>wel</a:t>
            </a:r>
            <a:r>
              <a:rPr lang="nl-NL" sz="2400" dirty="0"/>
              <a:t> rekening gehouden met specifieke omstandigheden voor ouderen. </a:t>
            </a:r>
          </a:p>
          <a:p>
            <a:endParaRPr lang="nl-NL" sz="2400" dirty="0"/>
          </a:p>
          <a:p>
            <a:pPr marL="82296" indent="0" algn="ctr">
              <a:buNone/>
            </a:pPr>
            <a:r>
              <a:rPr lang="nl-NL" sz="2400" dirty="0">
                <a:hlinkClick r:id="rId2"/>
              </a:rPr>
              <a:t>https://youtu.be/_UUnIEV-qlc</a:t>
            </a:r>
            <a:r>
              <a:rPr lang="nl-NL" sz="2400" dirty="0"/>
              <a:t> </a:t>
            </a:r>
          </a:p>
          <a:p>
            <a:pPr marL="82296" indent="0">
              <a:buNone/>
            </a:pPr>
            <a:endParaRPr lang="nl-NL" sz="2400" dirty="0"/>
          </a:p>
          <a:p>
            <a:pPr marL="82296" indent="0">
              <a:buNone/>
            </a:pPr>
            <a:endParaRPr lang="nl-NL" sz="2400" dirty="0"/>
          </a:p>
        </p:txBody>
      </p:sp>
    </p:spTree>
    <p:extLst>
      <p:ext uri="{BB962C8B-B14F-4D97-AF65-F5344CB8AC3E}">
        <p14:creationId xmlns:p14="http://schemas.microsoft.com/office/powerpoint/2010/main" val="2893777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Problematiek bij opgenomen kwetsbare ouderen</a:t>
            </a:r>
          </a:p>
        </p:txBody>
      </p:sp>
      <p:sp>
        <p:nvSpPr>
          <p:cNvPr id="3" name="Tijdelijke aanduiding voor inhoud 2"/>
          <p:cNvSpPr>
            <a:spLocks noGrp="1"/>
          </p:cNvSpPr>
          <p:nvPr>
            <p:ph idx="1"/>
          </p:nvPr>
        </p:nvSpPr>
        <p:spPr/>
        <p:txBody>
          <a:bodyPr/>
          <a:lstStyle/>
          <a:p>
            <a:r>
              <a:rPr lang="nl-NL" dirty="0"/>
              <a:t>De problematiek van ouderen kun je op drie levensgebieden herkennen:</a:t>
            </a:r>
          </a:p>
          <a:p>
            <a:endParaRPr lang="nl-NL" dirty="0"/>
          </a:p>
          <a:p>
            <a:r>
              <a:rPr lang="nl-NL" dirty="0"/>
              <a:t>Lichamelijk</a:t>
            </a:r>
          </a:p>
          <a:p>
            <a:r>
              <a:rPr lang="nl-NL" dirty="0"/>
              <a:t>Psychisch</a:t>
            </a:r>
          </a:p>
          <a:p>
            <a:r>
              <a:rPr lang="nl-NL" dirty="0"/>
              <a:t>Sociaal</a:t>
            </a:r>
          </a:p>
          <a:p>
            <a:endParaRPr lang="nl-NL" dirty="0"/>
          </a:p>
          <a:p>
            <a:endParaRPr lang="nl-NL" dirty="0"/>
          </a:p>
        </p:txBody>
      </p:sp>
    </p:spTree>
    <p:extLst>
      <p:ext uri="{BB962C8B-B14F-4D97-AF65-F5344CB8AC3E}">
        <p14:creationId xmlns:p14="http://schemas.microsoft.com/office/powerpoint/2010/main" val="1375653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Verpleegkundige interventies bij acuut opgenomen kwetsbare ouderen</a:t>
            </a:r>
          </a:p>
        </p:txBody>
      </p:sp>
      <p:sp>
        <p:nvSpPr>
          <p:cNvPr id="3" name="Tijdelijke aanduiding voor inhoud 2"/>
          <p:cNvSpPr>
            <a:spLocks noGrp="1"/>
          </p:cNvSpPr>
          <p:nvPr>
            <p:ph idx="1"/>
          </p:nvPr>
        </p:nvSpPr>
        <p:spPr>
          <a:xfrm>
            <a:off x="1435608" y="1772816"/>
            <a:ext cx="7498080" cy="4475584"/>
          </a:xfrm>
        </p:spPr>
        <p:txBody>
          <a:bodyPr>
            <a:normAutofit fontScale="70000" lnSpcReduction="20000"/>
          </a:bodyPr>
          <a:lstStyle/>
          <a:p>
            <a:r>
              <a:rPr lang="nl-NL" dirty="0"/>
              <a:t>Belangrijkste is kwetsbaarheid herkennen en achteruitgang voorkomen.</a:t>
            </a:r>
          </a:p>
          <a:p>
            <a:pPr marL="82296" indent="0">
              <a:buNone/>
            </a:pPr>
            <a:endParaRPr lang="nl-NL" dirty="0"/>
          </a:p>
          <a:p>
            <a:r>
              <a:rPr lang="nl-NL" dirty="0"/>
              <a:t>Hoe doe je dat?</a:t>
            </a:r>
          </a:p>
          <a:p>
            <a:pPr lvl="1"/>
            <a:r>
              <a:rPr lang="nl-NL" dirty="0"/>
              <a:t>Lichamelijk gebied: signaleren van ondervoeding,  verminderde spierkracht, verminderd geheugen, en polyfarmacie</a:t>
            </a:r>
          </a:p>
          <a:p>
            <a:pPr lvl="1"/>
            <a:endParaRPr lang="nl-NL" dirty="0"/>
          </a:p>
          <a:p>
            <a:pPr lvl="1"/>
            <a:r>
              <a:rPr lang="nl-NL" dirty="0"/>
              <a:t>Psychisch gebied: oog hebben voor signalen als pijn, lusteloosheid, vermoeidheid en deze signalen bespreken met een arts</a:t>
            </a:r>
          </a:p>
          <a:p>
            <a:pPr lvl="1"/>
            <a:endParaRPr lang="nl-NL" dirty="0"/>
          </a:p>
          <a:p>
            <a:pPr lvl="1"/>
            <a:r>
              <a:rPr lang="nl-NL" dirty="0"/>
              <a:t>Sociaal: Sociaal netwerk inschakelen/ betrekken en zo nodig uitbreiden</a:t>
            </a:r>
          </a:p>
          <a:p>
            <a:pPr lvl="1"/>
            <a:endParaRPr lang="nl-NL"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1960" y="5439298"/>
            <a:ext cx="1440160" cy="1272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2715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In te zetten interventies:</a:t>
            </a:r>
          </a:p>
        </p:txBody>
      </p:sp>
      <p:sp>
        <p:nvSpPr>
          <p:cNvPr id="3" name="Tijdelijke aanduiding voor inhoud 2"/>
          <p:cNvSpPr>
            <a:spLocks noGrp="1"/>
          </p:cNvSpPr>
          <p:nvPr>
            <p:ph idx="1"/>
          </p:nvPr>
        </p:nvSpPr>
        <p:spPr/>
        <p:txBody>
          <a:bodyPr>
            <a:normAutofit fontScale="55000" lnSpcReduction="20000"/>
          </a:bodyPr>
          <a:lstStyle/>
          <a:p>
            <a:r>
              <a:rPr lang="nl-NL" dirty="0"/>
              <a:t>Lichamelijk gebied:</a:t>
            </a:r>
          </a:p>
          <a:p>
            <a:pPr lvl="1"/>
            <a:r>
              <a:rPr lang="nl-NL" dirty="0"/>
              <a:t>Mobiliseren, zorg hierbij voor de juiste hulpmiddelen</a:t>
            </a:r>
          </a:p>
          <a:p>
            <a:pPr lvl="1"/>
            <a:r>
              <a:rPr lang="nl-NL" dirty="0"/>
              <a:t>Valpreventie</a:t>
            </a:r>
          </a:p>
          <a:p>
            <a:pPr lvl="1"/>
            <a:r>
              <a:rPr lang="nl-NL" dirty="0"/>
              <a:t>Screenen en voorkomen van ondervoeding</a:t>
            </a:r>
          </a:p>
          <a:p>
            <a:pPr lvl="1"/>
            <a:r>
              <a:rPr lang="nl-NL" dirty="0"/>
              <a:t>Screenen en voorkomen van een delier</a:t>
            </a:r>
          </a:p>
          <a:p>
            <a:pPr lvl="1"/>
            <a:r>
              <a:rPr lang="nl-NL" dirty="0"/>
              <a:t>Polyfarmacie herkennen: bespreek en verifieer medicatie bij opname en ontslag</a:t>
            </a:r>
          </a:p>
          <a:p>
            <a:pPr lvl="1"/>
            <a:r>
              <a:rPr lang="nl-NL" dirty="0"/>
              <a:t>Herkennen en voorkomen van een urineweg infectie</a:t>
            </a:r>
          </a:p>
          <a:p>
            <a:endParaRPr lang="nl-NL" dirty="0"/>
          </a:p>
          <a:p>
            <a:r>
              <a:rPr lang="nl-NL" dirty="0"/>
              <a:t>Psychisch gebied:</a:t>
            </a:r>
          </a:p>
          <a:p>
            <a:pPr lvl="1"/>
            <a:r>
              <a:rPr lang="nl-NL" dirty="0"/>
              <a:t>Herkennen en behandelen van pijn</a:t>
            </a:r>
          </a:p>
          <a:p>
            <a:pPr lvl="1"/>
            <a:r>
              <a:rPr lang="nl-NL" dirty="0"/>
              <a:t>Psychische klachten altijd bespreken met een arts</a:t>
            </a:r>
          </a:p>
          <a:p>
            <a:endParaRPr lang="nl-NL" dirty="0"/>
          </a:p>
          <a:p>
            <a:r>
              <a:rPr lang="nl-NL" dirty="0"/>
              <a:t>Sociaal gebied:</a:t>
            </a:r>
          </a:p>
          <a:p>
            <a:pPr lvl="1"/>
            <a:r>
              <a:rPr lang="nl-NL" dirty="0"/>
              <a:t>Mantelzorg betrekken</a:t>
            </a:r>
          </a:p>
          <a:p>
            <a:pPr lvl="1"/>
            <a:r>
              <a:rPr lang="nl-NL" dirty="0"/>
              <a:t>Transmurale zorg goed laten verlopen </a:t>
            </a:r>
            <a:r>
              <a:rPr lang="nl-NL" dirty="0" err="1"/>
              <a:t>dmv</a:t>
            </a:r>
            <a:r>
              <a:rPr lang="nl-NL" dirty="0"/>
              <a:t> een uitgebreide overdracht zowel naar het ziekenhuis toe als van het ziekenhuis terug naar huis.</a:t>
            </a:r>
          </a:p>
        </p:txBody>
      </p:sp>
    </p:spTree>
    <p:extLst>
      <p:ext uri="{BB962C8B-B14F-4D97-AF65-F5344CB8AC3E}">
        <p14:creationId xmlns:p14="http://schemas.microsoft.com/office/powerpoint/2010/main" val="285755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Besluitvorming behandeling: </a:t>
            </a:r>
            <a:br>
              <a:rPr lang="nl-NL" dirty="0"/>
            </a:br>
            <a:r>
              <a:rPr lang="nl-NL" dirty="0"/>
              <a:t>ethische kwesties</a:t>
            </a:r>
          </a:p>
        </p:txBody>
      </p:sp>
      <p:sp>
        <p:nvSpPr>
          <p:cNvPr id="3" name="Tijdelijke aanduiding voor inhoud 2"/>
          <p:cNvSpPr>
            <a:spLocks noGrp="1"/>
          </p:cNvSpPr>
          <p:nvPr>
            <p:ph idx="1"/>
          </p:nvPr>
        </p:nvSpPr>
        <p:spPr/>
        <p:txBody>
          <a:bodyPr>
            <a:normAutofit fontScale="62500" lnSpcReduction="20000"/>
          </a:bodyPr>
          <a:lstStyle/>
          <a:p>
            <a:r>
              <a:rPr lang="nl-NL" dirty="0"/>
              <a:t>Kwaliteit van leven in relatie tot behandelen:</a:t>
            </a:r>
          </a:p>
          <a:p>
            <a:pPr lvl="1"/>
            <a:r>
              <a:rPr lang="nl-NL" dirty="0"/>
              <a:t>Autonomie</a:t>
            </a:r>
          </a:p>
          <a:p>
            <a:pPr lvl="1"/>
            <a:r>
              <a:rPr lang="nl-NL" dirty="0"/>
              <a:t>Eigen regie</a:t>
            </a:r>
          </a:p>
          <a:p>
            <a:pPr marL="402336" lvl="1" indent="0">
              <a:buNone/>
            </a:pPr>
            <a:endParaRPr lang="nl-NL" dirty="0"/>
          </a:p>
          <a:p>
            <a:r>
              <a:rPr lang="nl-NL" dirty="0"/>
              <a:t>Principes van zorgvuldig handelen in relatie tot behandelen:</a:t>
            </a:r>
          </a:p>
          <a:p>
            <a:pPr lvl="1"/>
            <a:r>
              <a:rPr lang="nl-NL" dirty="0"/>
              <a:t>Respect voor autonomie</a:t>
            </a:r>
          </a:p>
          <a:p>
            <a:pPr lvl="1"/>
            <a:r>
              <a:rPr lang="nl-NL" dirty="0"/>
              <a:t>Niet schaden</a:t>
            </a:r>
          </a:p>
          <a:p>
            <a:pPr lvl="1"/>
            <a:r>
              <a:rPr lang="nl-NL" dirty="0"/>
              <a:t>Weldoen</a:t>
            </a:r>
          </a:p>
          <a:p>
            <a:pPr lvl="1"/>
            <a:r>
              <a:rPr lang="nl-NL" dirty="0"/>
              <a:t>Rechtvaardigheid </a:t>
            </a:r>
          </a:p>
          <a:p>
            <a:pPr marL="402336" lvl="1" indent="0">
              <a:buNone/>
            </a:pPr>
            <a:endParaRPr lang="nl-NL" dirty="0"/>
          </a:p>
          <a:p>
            <a:r>
              <a:rPr lang="nl-NL" dirty="0"/>
              <a:t>Methoden om zorgvuldig te handelen:</a:t>
            </a:r>
          </a:p>
          <a:p>
            <a:pPr lvl="1"/>
            <a:r>
              <a:rPr lang="nl-NL" dirty="0"/>
              <a:t>Shared </a:t>
            </a:r>
            <a:r>
              <a:rPr lang="nl-NL" dirty="0" err="1"/>
              <a:t>decision</a:t>
            </a:r>
            <a:r>
              <a:rPr lang="nl-NL" dirty="0"/>
              <a:t> making</a:t>
            </a:r>
          </a:p>
          <a:p>
            <a:pPr lvl="1"/>
            <a:r>
              <a:rPr lang="nl-NL" dirty="0"/>
              <a:t>Advanced care planning</a:t>
            </a:r>
          </a:p>
          <a:p>
            <a:endParaRPr lang="nl-NL" dirty="0"/>
          </a:p>
          <a:p>
            <a:r>
              <a:rPr lang="nl-NL" dirty="0"/>
              <a:t>Afspraken omtrent reanimatie</a:t>
            </a:r>
          </a:p>
          <a:p>
            <a:endParaRPr lang="nl-NL" dirty="0"/>
          </a:p>
        </p:txBody>
      </p:sp>
      <p:pic>
        <p:nvPicPr>
          <p:cNvPr id="4" name="80DAE52E" descr="https://zorgpad.pulseweb.nl/pro/Manuals/MAN_20180614104401_99875334-119f-43e9-b/Images/a775ed1b-46d2-11e8-940e-e1a7f630eb81/80DAE52E.jpeg"/>
          <p:cNvPicPr/>
          <p:nvPr/>
        </p:nvPicPr>
        <p:blipFill>
          <a:blip r:embed="rId3">
            <a:extLst>
              <a:ext uri="{28A0092B-C50C-407E-A947-70E740481C1C}">
                <a14:useLocalDpi xmlns:a14="http://schemas.microsoft.com/office/drawing/2010/main" val="0"/>
              </a:ext>
            </a:extLst>
          </a:blip>
          <a:srcRect/>
          <a:stretch>
            <a:fillRect/>
          </a:stretch>
        </p:blipFill>
        <p:spPr bwMode="auto">
          <a:xfrm>
            <a:off x="6588223" y="3789040"/>
            <a:ext cx="2003425" cy="176720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176665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Casuïstiek:</a:t>
            </a:r>
          </a:p>
        </p:txBody>
      </p:sp>
      <p:sp>
        <p:nvSpPr>
          <p:cNvPr id="3" name="Tijdelijke aanduiding voor inhoud 2"/>
          <p:cNvSpPr>
            <a:spLocks noGrp="1"/>
          </p:cNvSpPr>
          <p:nvPr>
            <p:ph idx="1"/>
          </p:nvPr>
        </p:nvSpPr>
        <p:spPr/>
        <p:txBody>
          <a:bodyPr>
            <a:normAutofit fontScale="70000" lnSpcReduction="20000"/>
          </a:bodyPr>
          <a:lstStyle/>
          <a:p>
            <a:r>
              <a:rPr lang="nl-NL" dirty="0"/>
              <a:t>Zie bijgevoegd word document.</a:t>
            </a:r>
          </a:p>
          <a:p>
            <a:endParaRPr lang="nl-NL" dirty="0"/>
          </a:p>
          <a:p>
            <a:r>
              <a:rPr lang="nl-NL" dirty="0"/>
              <a:t>Probeer alle vragen zo goed mogelijk te beantwoorden en gebruik daarbij ook vooral je opgedane kennis.</a:t>
            </a:r>
          </a:p>
          <a:p>
            <a:endParaRPr lang="nl-NL" dirty="0"/>
          </a:p>
          <a:p>
            <a:r>
              <a:rPr lang="nl-NL" dirty="0"/>
              <a:t>Algemene vragen/ tips bij de pp:</a:t>
            </a:r>
          </a:p>
          <a:p>
            <a:pPr lvl="1"/>
            <a:r>
              <a:rPr lang="nl-NL" dirty="0"/>
              <a:t>Dia 4: lees de VMS site kwetsbare ouderen</a:t>
            </a:r>
          </a:p>
          <a:p>
            <a:pPr lvl="1"/>
            <a:r>
              <a:rPr lang="nl-NL" dirty="0"/>
              <a:t>Dia 7: zoek op wat de 4 levensdomeinen zijn en welke relatie dit heeft tot kwaliteit van zorg</a:t>
            </a:r>
          </a:p>
          <a:p>
            <a:pPr lvl="1"/>
            <a:r>
              <a:rPr lang="nl-NL" dirty="0"/>
              <a:t>Dia 9: zoek op wat shared </a:t>
            </a:r>
            <a:r>
              <a:rPr lang="nl-NL" dirty="0" err="1"/>
              <a:t>decision</a:t>
            </a:r>
            <a:r>
              <a:rPr lang="nl-NL" dirty="0"/>
              <a:t> making inhoud en wat de rol van de verpleegkundige daarin is.</a:t>
            </a:r>
          </a:p>
          <a:p>
            <a:pPr lvl="1"/>
            <a:r>
              <a:rPr lang="nl-NL" dirty="0"/>
              <a:t>Dia 11: welke interventies zie je in het 2e filmpje?</a:t>
            </a:r>
          </a:p>
          <a:p>
            <a:pPr lvl="1"/>
            <a:r>
              <a:rPr lang="nl-NL" dirty="0"/>
              <a:t>Dia 13: vanuit welke visie werk jij met kwetsbare ouderen? Gebruik je die ook bij andere patiënten groepen of doe je het dan anders?</a:t>
            </a:r>
          </a:p>
          <a:p>
            <a:pPr marL="402336" lvl="1" indent="0">
              <a:buNone/>
            </a:pPr>
            <a:endParaRPr lang="nl-NL" dirty="0"/>
          </a:p>
        </p:txBody>
      </p:sp>
    </p:spTree>
    <p:extLst>
      <p:ext uri="{BB962C8B-B14F-4D97-AF65-F5344CB8AC3E}">
        <p14:creationId xmlns:p14="http://schemas.microsoft.com/office/powerpoint/2010/main" val="3316764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Doel van de les:</a:t>
            </a:r>
          </a:p>
        </p:txBody>
      </p:sp>
      <p:sp>
        <p:nvSpPr>
          <p:cNvPr id="3" name="Tijdelijke aanduiding voor inhoud 2"/>
          <p:cNvSpPr>
            <a:spLocks noGrp="1"/>
          </p:cNvSpPr>
          <p:nvPr>
            <p:ph idx="1"/>
          </p:nvPr>
        </p:nvSpPr>
        <p:spPr/>
        <p:txBody>
          <a:bodyPr>
            <a:normAutofit lnSpcReduction="10000"/>
          </a:bodyPr>
          <a:lstStyle/>
          <a:p>
            <a:r>
              <a:rPr lang="nl-NL" dirty="0"/>
              <a:t>Zorgketen kwetsbare oudere in beeld, van opname tot ontslag</a:t>
            </a:r>
          </a:p>
          <a:p>
            <a:r>
              <a:rPr lang="nl-NL" dirty="0"/>
              <a:t>Problematiek acute ouderenzorg benoemen</a:t>
            </a:r>
          </a:p>
          <a:p>
            <a:r>
              <a:rPr lang="nl-NL" dirty="0"/>
              <a:t>Besluitvorming rondom behandeling kwetsbare ouderen benoemen</a:t>
            </a:r>
          </a:p>
          <a:p>
            <a:r>
              <a:rPr lang="nl-NL" dirty="0"/>
              <a:t>Kwaliteit van leven </a:t>
            </a:r>
          </a:p>
          <a:p>
            <a:r>
              <a:rPr lang="nl-NL" dirty="0"/>
              <a:t>Belangrijke verpleegkundige aandachtspunten bij opgenomen kwetsbare ouderen benoemen.</a:t>
            </a:r>
          </a:p>
        </p:txBody>
      </p:sp>
      <p:pic>
        <p:nvPicPr>
          <p:cNvPr id="1026" name="Picture 2" descr="Afbeeldingsresultaat voor doel van de le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176" y="188640"/>
            <a:ext cx="1721768" cy="126119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7920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Opbouw van de les:</a:t>
            </a:r>
          </a:p>
        </p:txBody>
      </p:sp>
      <p:sp>
        <p:nvSpPr>
          <p:cNvPr id="3" name="Tijdelijke aanduiding voor inhoud 2"/>
          <p:cNvSpPr>
            <a:spLocks noGrp="1"/>
          </p:cNvSpPr>
          <p:nvPr>
            <p:ph idx="1"/>
          </p:nvPr>
        </p:nvSpPr>
        <p:spPr/>
        <p:txBody>
          <a:bodyPr/>
          <a:lstStyle/>
          <a:p>
            <a:r>
              <a:rPr lang="nl-NL" dirty="0"/>
              <a:t>Definitie kwetsbare ouderen</a:t>
            </a:r>
          </a:p>
          <a:p>
            <a:r>
              <a:rPr lang="nl-NL" dirty="0"/>
              <a:t>VMS zorg</a:t>
            </a:r>
          </a:p>
          <a:p>
            <a:r>
              <a:rPr lang="nl-NL" dirty="0"/>
              <a:t>Oriënteren op de zorgketen</a:t>
            </a:r>
          </a:p>
          <a:p>
            <a:r>
              <a:rPr lang="nl-NL" dirty="0"/>
              <a:t>Welke problemen spelen er bij acuut opgenomen kwetsbare ouderen</a:t>
            </a:r>
          </a:p>
          <a:p>
            <a:r>
              <a:rPr lang="nl-NL" dirty="0"/>
              <a:t>Ethische kwesties/ besluitvorming</a:t>
            </a:r>
          </a:p>
          <a:p>
            <a:r>
              <a:rPr lang="nl-NL" dirty="0"/>
              <a:t>Verpleegkundige aandachtspunten</a:t>
            </a:r>
          </a:p>
          <a:p>
            <a:r>
              <a:rPr lang="nl-NL" dirty="0"/>
              <a:t>Casuïstiek </a:t>
            </a:r>
          </a:p>
          <a:p>
            <a:endParaRPr lang="nl-NL" dirty="0"/>
          </a:p>
        </p:txBody>
      </p:sp>
      <p:sp>
        <p:nvSpPr>
          <p:cNvPr id="4" name="AutoShape 2" descr="Afbeeldingsresultaat voor les geven"/>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5" name="Afbeelding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88224" y="335360"/>
            <a:ext cx="2220499" cy="113387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3040405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Definitie kwetsbare ouderen</a:t>
            </a:r>
          </a:p>
        </p:txBody>
      </p:sp>
      <p:sp>
        <p:nvSpPr>
          <p:cNvPr id="4" name="Tijdelijke aanduiding voor inhoud 3"/>
          <p:cNvSpPr>
            <a:spLocks noGrp="1"/>
          </p:cNvSpPr>
          <p:nvPr>
            <p:ph idx="1"/>
          </p:nvPr>
        </p:nvSpPr>
        <p:spPr/>
        <p:txBody>
          <a:bodyPr>
            <a:normAutofit/>
          </a:bodyPr>
          <a:lstStyle/>
          <a:p>
            <a:r>
              <a:rPr lang="nl-NL" dirty="0"/>
              <a:t>Kwetsbaarheid kent verschillende definities in elk geval aanwezig:</a:t>
            </a:r>
          </a:p>
          <a:p>
            <a:pPr marL="82296" indent="0">
              <a:buNone/>
            </a:pPr>
            <a:endParaRPr lang="nl-NL" dirty="0"/>
          </a:p>
          <a:p>
            <a:pPr marL="82296" indent="0">
              <a:buNone/>
            </a:pPr>
            <a:r>
              <a:rPr lang="nl-NL" dirty="0"/>
              <a:t>-&gt; </a:t>
            </a:r>
          </a:p>
          <a:p>
            <a:pPr marL="82296" indent="0">
              <a:buNone/>
            </a:pPr>
            <a:endParaRPr lang="nl-NL" dirty="0"/>
          </a:p>
          <a:p>
            <a:pPr marL="82296" indent="0">
              <a:buNone/>
            </a:pPr>
            <a:endParaRPr lang="nl-NL" dirty="0"/>
          </a:p>
          <a:p>
            <a:pPr marL="82296" indent="0">
              <a:buNone/>
            </a:pPr>
            <a:r>
              <a:rPr lang="nl-NL" dirty="0"/>
              <a:t>-&gt; Meerdere aandoeningen tegelijk </a:t>
            </a:r>
          </a:p>
          <a:p>
            <a:pPr marL="82296" indent="0">
              <a:buNone/>
            </a:pPr>
            <a:r>
              <a:rPr lang="nl-NL" dirty="0"/>
              <a:t>-&gt; Risico op functieverlies </a:t>
            </a:r>
          </a:p>
          <a:p>
            <a:pPr marL="82296" indent="0">
              <a:buNone/>
            </a:pPr>
            <a:endParaRPr lang="nl-NL" dirty="0"/>
          </a:p>
          <a:p>
            <a:endParaRPr lang="nl-NL"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62711" y="2492896"/>
            <a:ext cx="2095500" cy="2181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29120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VMS zorg</a:t>
            </a:r>
          </a:p>
        </p:txBody>
      </p:sp>
      <p:sp>
        <p:nvSpPr>
          <p:cNvPr id="3" name="Tijdelijke aanduiding voor inhoud 2"/>
          <p:cNvSpPr>
            <a:spLocks noGrp="1"/>
          </p:cNvSpPr>
          <p:nvPr>
            <p:ph idx="1"/>
          </p:nvPr>
        </p:nvSpPr>
        <p:spPr/>
        <p:txBody>
          <a:bodyPr>
            <a:normAutofit lnSpcReduction="10000"/>
          </a:bodyPr>
          <a:lstStyle/>
          <a:p>
            <a:r>
              <a:rPr lang="nl-NL" dirty="0"/>
              <a:t>Doel van het thema kwetsbare ouderen:</a:t>
            </a:r>
          </a:p>
          <a:p>
            <a:pPr lvl="1"/>
            <a:r>
              <a:rPr lang="nl-NL" dirty="0"/>
              <a:t>Voorkomen van (onherstelbaar) functieverlies onder ouderen (70+) na een ziekenhuis opname.</a:t>
            </a:r>
          </a:p>
          <a:p>
            <a:endParaRPr lang="nl-NL" dirty="0"/>
          </a:p>
          <a:p>
            <a:r>
              <a:rPr lang="nl-NL" dirty="0"/>
              <a:t>Screening (</a:t>
            </a:r>
            <a:r>
              <a:rPr lang="nl-NL" dirty="0" err="1"/>
              <a:t>epic</a:t>
            </a:r>
            <a:r>
              <a:rPr lang="nl-NL" dirty="0"/>
              <a:t>: werkproces-&gt; risicoscreening)</a:t>
            </a:r>
          </a:p>
          <a:p>
            <a:r>
              <a:rPr lang="nl-NL" dirty="0"/>
              <a:t>(Preventieve) interventies inzetten op risico gebieden </a:t>
            </a:r>
          </a:p>
          <a:p>
            <a:pPr lvl="1"/>
            <a:r>
              <a:rPr lang="nl-NL" dirty="0"/>
              <a:t>Bv delier, vallen, bewegen, zelfzorg etc.</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6296" y="-315416"/>
            <a:ext cx="1814728" cy="1872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29696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err="1"/>
              <a:t>Zorgpad</a:t>
            </a:r>
            <a:r>
              <a:rPr lang="nl-NL" dirty="0"/>
              <a:t> kwetsbare ouderen</a:t>
            </a:r>
          </a:p>
        </p:txBody>
      </p:sp>
      <p:pic>
        <p:nvPicPr>
          <p:cNvPr id="4" name="Tijdelijke aanduiding voor inhoud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65400" y="1838325"/>
            <a:ext cx="5238750" cy="4019550"/>
          </a:xfrm>
        </p:spPr>
      </p:pic>
    </p:spTree>
    <p:extLst>
      <p:ext uri="{BB962C8B-B14F-4D97-AF65-F5344CB8AC3E}">
        <p14:creationId xmlns:p14="http://schemas.microsoft.com/office/powerpoint/2010/main" val="1580788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Zorgpad</a:t>
            </a:r>
            <a:r>
              <a:rPr lang="nl-NL" dirty="0"/>
              <a:t> spoedeisende hulp</a:t>
            </a:r>
          </a:p>
        </p:txBody>
      </p:sp>
      <p:sp>
        <p:nvSpPr>
          <p:cNvPr id="3" name="Tijdelijke aanduiding voor inhoud 2"/>
          <p:cNvSpPr>
            <a:spLocks noGrp="1"/>
          </p:cNvSpPr>
          <p:nvPr>
            <p:ph idx="1"/>
          </p:nvPr>
        </p:nvSpPr>
        <p:spPr/>
        <p:txBody>
          <a:bodyPr>
            <a:normAutofit fontScale="77500" lnSpcReduction="20000"/>
          </a:bodyPr>
          <a:lstStyle/>
          <a:p>
            <a:r>
              <a:rPr lang="nl-NL" dirty="0"/>
              <a:t>De roze lijn in de voorgaande figuur is het onderdeel </a:t>
            </a:r>
            <a:r>
              <a:rPr lang="nl-NL" dirty="0" err="1"/>
              <a:t>zorgpad</a:t>
            </a:r>
            <a:r>
              <a:rPr lang="nl-NL" dirty="0"/>
              <a:t> spoedeisende hulp.</a:t>
            </a:r>
          </a:p>
          <a:p>
            <a:pPr marL="82296" indent="0">
              <a:buNone/>
            </a:pPr>
            <a:endParaRPr lang="nl-NL" dirty="0"/>
          </a:p>
          <a:p>
            <a:r>
              <a:rPr lang="nl-NL" dirty="0"/>
              <a:t>Ouderen hebben vaak andere hulp nodig als ze op de SEH opgenomen worden.</a:t>
            </a:r>
          </a:p>
          <a:p>
            <a:pPr marL="82296" indent="0">
              <a:buNone/>
            </a:pPr>
            <a:endParaRPr lang="nl-NL" dirty="0"/>
          </a:p>
          <a:p>
            <a:r>
              <a:rPr lang="nl-NL" dirty="0"/>
              <a:t>Stappen in het </a:t>
            </a:r>
            <a:r>
              <a:rPr lang="nl-NL" dirty="0" err="1"/>
              <a:t>zorgpad</a:t>
            </a:r>
            <a:r>
              <a:rPr lang="nl-NL" dirty="0"/>
              <a:t>:</a:t>
            </a:r>
          </a:p>
          <a:p>
            <a:pPr marL="82296" indent="0">
              <a:buNone/>
            </a:pPr>
            <a:r>
              <a:rPr lang="nl-NL" b="1" dirty="0"/>
              <a:t>1. Verwijzing en aanmelding</a:t>
            </a:r>
          </a:p>
          <a:p>
            <a:pPr lvl="1"/>
            <a:r>
              <a:rPr lang="nl-NL" dirty="0"/>
              <a:t>Verwijzing</a:t>
            </a:r>
          </a:p>
          <a:p>
            <a:pPr lvl="1"/>
            <a:r>
              <a:rPr lang="nl-NL" dirty="0"/>
              <a:t>Overdracht</a:t>
            </a:r>
          </a:p>
          <a:p>
            <a:pPr lvl="1"/>
            <a:r>
              <a:rPr lang="nl-NL" dirty="0"/>
              <a:t>Coördinator SEH</a:t>
            </a:r>
          </a:p>
          <a:p>
            <a:pPr lvl="1"/>
            <a:r>
              <a:rPr lang="nl-NL" dirty="0"/>
              <a:t>Beschikbaarheid expertise Multi morbiditeit, polyfarmacie en ouderen op SEH</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3407046"/>
            <a:ext cx="3105150" cy="1981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3667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Zorgpad</a:t>
            </a:r>
            <a:r>
              <a:rPr lang="nl-NL" dirty="0"/>
              <a:t> spoedeisende hulp</a:t>
            </a:r>
          </a:p>
        </p:txBody>
      </p:sp>
      <p:sp>
        <p:nvSpPr>
          <p:cNvPr id="3" name="Tijdelijke aanduiding voor inhoud 2"/>
          <p:cNvSpPr>
            <a:spLocks noGrp="1"/>
          </p:cNvSpPr>
          <p:nvPr>
            <p:ph idx="1"/>
          </p:nvPr>
        </p:nvSpPr>
        <p:spPr/>
        <p:txBody>
          <a:bodyPr/>
          <a:lstStyle/>
          <a:p>
            <a:pPr marL="82296" indent="0">
              <a:buNone/>
            </a:pPr>
            <a:endParaRPr lang="nl-NL" dirty="0"/>
          </a:p>
          <a:p>
            <a:pPr marL="82296" indent="0">
              <a:buNone/>
            </a:pPr>
            <a:r>
              <a:rPr lang="nl-NL" dirty="0"/>
              <a:t>2. Diagnostische fase:</a:t>
            </a:r>
          </a:p>
          <a:p>
            <a:pPr marL="82296" indent="0">
              <a:buNone/>
            </a:pPr>
            <a:r>
              <a:rPr lang="nl-NL" dirty="0"/>
              <a:t>De diagnostische fase bestaat uit de volgende stappen:</a:t>
            </a:r>
          </a:p>
          <a:p>
            <a:pPr>
              <a:buFont typeface="Arial" panose="020B0604020202020204" pitchFamily="34" charset="0"/>
              <a:buChar char="•"/>
            </a:pPr>
            <a:r>
              <a:rPr lang="nl-NL" dirty="0"/>
              <a:t>Triage</a:t>
            </a:r>
          </a:p>
          <a:p>
            <a:pPr>
              <a:buFont typeface="Arial" panose="020B0604020202020204" pitchFamily="34" charset="0"/>
              <a:buChar char="•"/>
            </a:pPr>
            <a:r>
              <a:rPr lang="nl-NL" dirty="0"/>
              <a:t>Onderzoek</a:t>
            </a:r>
          </a:p>
          <a:p>
            <a:pPr>
              <a:buFont typeface="Arial" panose="020B0604020202020204" pitchFamily="34" charset="0"/>
              <a:buChar char="•"/>
            </a:pPr>
            <a:r>
              <a:rPr lang="nl-NL" dirty="0"/>
              <a:t>Diagnose</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1131" y="3671689"/>
            <a:ext cx="2828925" cy="1619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59006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Zorgpad</a:t>
            </a:r>
            <a:r>
              <a:rPr lang="nl-NL" dirty="0"/>
              <a:t> spoedeisende hulp</a:t>
            </a:r>
          </a:p>
        </p:txBody>
      </p:sp>
      <p:sp>
        <p:nvSpPr>
          <p:cNvPr id="3" name="Tijdelijke aanduiding voor inhoud 2"/>
          <p:cNvSpPr>
            <a:spLocks noGrp="1"/>
          </p:cNvSpPr>
          <p:nvPr>
            <p:ph idx="1"/>
          </p:nvPr>
        </p:nvSpPr>
        <p:spPr/>
        <p:txBody>
          <a:bodyPr/>
          <a:lstStyle/>
          <a:p>
            <a:endParaRPr lang="nl-NL" dirty="0"/>
          </a:p>
          <a:p>
            <a:r>
              <a:rPr lang="nl-NL" dirty="0"/>
              <a:t>3. Behandelfase:</a:t>
            </a:r>
          </a:p>
          <a:p>
            <a:r>
              <a:rPr lang="nl-NL" dirty="0"/>
              <a:t>Tijdens het bespreken van de behandelopties is “shared </a:t>
            </a:r>
            <a:r>
              <a:rPr lang="nl-NL" dirty="0" err="1"/>
              <a:t>discision</a:t>
            </a:r>
            <a:r>
              <a:rPr lang="nl-NL" dirty="0"/>
              <a:t> making” belangrijk</a:t>
            </a:r>
          </a:p>
          <a:p>
            <a:r>
              <a:rPr lang="nl-NL" dirty="0"/>
              <a:t>Twee sporen mogelijk:</a:t>
            </a:r>
          </a:p>
          <a:p>
            <a:pPr lvl="1"/>
            <a:r>
              <a:rPr lang="nl-NL" dirty="0"/>
              <a:t>Geen ziekenhuis opname</a:t>
            </a:r>
          </a:p>
          <a:p>
            <a:pPr lvl="1"/>
            <a:r>
              <a:rPr lang="nl-NL" dirty="0"/>
              <a:t>Indicatie voor ziekenhuis opname</a:t>
            </a:r>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48064" y="1259322"/>
            <a:ext cx="2481660" cy="1401829"/>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301141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onnewende">
  <a:themeElements>
    <a:clrScheme name="Stroom">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Zonnewend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Zonnewend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3407</Words>
  <Application>Microsoft Office PowerPoint</Application>
  <PresentationFormat>Diavoorstelling (4:3)</PresentationFormat>
  <Paragraphs>379</Paragraphs>
  <Slides>16</Slides>
  <Notes>10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16</vt:i4>
      </vt:variant>
    </vt:vector>
  </HeadingPairs>
  <TitlesOfParts>
    <vt:vector size="22" baseType="lpstr">
      <vt:lpstr>Arial</vt:lpstr>
      <vt:lpstr>Calibri</vt:lpstr>
      <vt:lpstr>Gill Sans MT</vt:lpstr>
      <vt:lpstr>Verdana</vt:lpstr>
      <vt:lpstr>Wingdings 2</vt:lpstr>
      <vt:lpstr>Zonnewende</vt:lpstr>
      <vt:lpstr>Spoed in de ouderenzorg</vt:lpstr>
      <vt:lpstr>Doel van de les:</vt:lpstr>
      <vt:lpstr>Opbouw van de les:</vt:lpstr>
      <vt:lpstr>Definitie kwetsbare ouderen</vt:lpstr>
      <vt:lpstr>VMS zorg</vt:lpstr>
      <vt:lpstr>Zorgpad kwetsbare ouderen</vt:lpstr>
      <vt:lpstr>Zorgpad spoedeisende hulp</vt:lpstr>
      <vt:lpstr>Zorgpad spoedeisende hulp</vt:lpstr>
      <vt:lpstr>Zorgpad spoedeisende hulp</vt:lpstr>
      <vt:lpstr>Filmpje opvang spoedeisende hulp 1</vt:lpstr>
      <vt:lpstr>Filmpje opvang spoedeisende hulp 2</vt:lpstr>
      <vt:lpstr>Problematiek bij opgenomen kwetsbare ouderen</vt:lpstr>
      <vt:lpstr>Verpleegkundige interventies bij acuut opgenomen kwetsbare ouderen</vt:lpstr>
      <vt:lpstr>In te zetten interventies:</vt:lpstr>
      <vt:lpstr>Besluitvorming behandeling:  ethische kwesties</vt:lpstr>
      <vt:lpstr>Casuïstiek:</vt:lpstr>
    </vt:vector>
  </TitlesOfParts>
  <Company>Universitair Medisch Centrum Groningen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Kwetsbare ouderen in een acute opname situatie</dc:title>
  <dc:creator>Elzinga-Schriemer, J (thorax)</dc:creator>
  <cp:lastModifiedBy>Fluit-van der Molen, Gerda</cp:lastModifiedBy>
  <cp:revision>37</cp:revision>
  <dcterms:created xsi:type="dcterms:W3CDTF">2020-03-09T11:47:08Z</dcterms:created>
  <dcterms:modified xsi:type="dcterms:W3CDTF">2022-02-09T08:30:26Z</dcterms:modified>
</cp:coreProperties>
</file>